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24" r:id="rId2"/>
    <p:sldId id="259" r:id="rId3"/>
    <p:sldId id="326" r:id="rId4"/>
    <p:sldId id="327" r:id="rId5"/>
    <p:sldId id="256" r:id="rId6"/>
    <p:sldId id="260" r:id="rId7"/>
    <p:sldId id="286" r:id="rId8"/>
    <p:sldId id="261" r:id="rId9"/>
    <p:sldId id="278" r:id="rId10"/>
    <p:sldId id="279" r:id="rId11"/>
    <p:sldId id="280" r:id="rId12"/>
    <p:sldId id="281" r:id="rId13"/>
    <p:sldId id="284" r:id="rId14"/>
    <p:sldId id="285" r:id="rId15"/>
    <p:sldId id="311" r:id="rId16"/>
    <p:sldId id="312" r:id="rId17"/>
    <p:sldId id="313" r:id="rId18"/>
    <p:sldId id="314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331" r:id="rId39"/>
    <p:sldId id="328" r:id="rId40"/>
    <p:sldId id="329" r:id="rId41"/>
    <p:sldId id="330" r:id="rId42"/>
    <p:sldId id="332" r:id="rId43"/>
    <p:sldId id="32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56" autoAdjust="0"/>
  </p:normalViewPr>
  <p:slideViewPr>
    <p:cSldViewPr snapToGrid="0">
      <p:cViewPr varScale="1">
        <p:scale>
          <a:sx n="93" d="100"/>
          <a:sy n="93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10B95-F807-4848-B59E-6B48283A2CEA}" type="datetimeFigureOut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FFF0B-DCAE-465D-8011-A81090CEE2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9152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9397-A4C7-41F3-8B6A-C25BCD98DABB}" type="datetimeFigureOut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D2FB4-5A36-4434-A1C7-CB3F8985BA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8885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颜色模式：</a:t>
            </a:r>
            <a:r>
              <a:rPr lang="en-US" altLang="zh-CN" dirty="0"/>
              <a:t>GLUT_RGBA</a:t>
            </a:r>
            <a:r>
              <a:rPr lang="zh-CN" altLang="en-US" dirty="0"/>
              <a:t>表示颜色模式，另外还有</a:t>
            </a:r>
            <a:r>
              <a:rPr lang="en-US" altLang="zh-CN" dirty="0"/>
              <a:t>GLUT_RGB </a:t>
            </a:r>
            <a:r>
              <a:rPr lang="zh-CN" altLang="en-US" dirty="0"/>
              <a:t>和 </a:t>
            </a:r>
            <a:r>
              <a:rPr lang="en-US" altLang="zh-CN" dirty="0"/>
              <a:t>GLUT_INDEX</a:t>
            </a:r>
            <a:r>
              <a:rPr lang="zh-CN" altLang="en-US" dirty="0"/>
              <a:t>模式。其中</a:t>
            </a:r>
            <a:r>
              <a:rPr lang="en-US" altLang="zh-CN" dirty="0"/>
              <a:t>GLUT_RGBA</a:t>
            </a:r>
            <a:r>
              <a:rPr lang="zh-CN" altLang="en-US" dirty="0"/>
              <a:t>为默认的颜色模式。缓冲区类型：</a:t>
            </a:r>
            <a:r>
              <a:rPr lang="en-US" altLang="zh-CN" dirty="0"/>
              <a:t>GLUT_DOUBLE</a:t>
            </a:r>
            <a:r>
              <a:rPr lang="zh-CN" altLang="en-US" dirty="0"/>
              <a:t>表示使用双缓冲窗口，与之对应的是</a:t>
            </a:r>
            <a:r>
              <a:rPr lang="en-US" altLang="zh-CN" dirty="0"/>
              <a:t>GLUT_SINGLE</a:t>
            </a:r>
            <a:r>
              <a:rPr lang="zh-CN" altLang="en-US" dirty="0"/>
              <a:t>模式，二者的区别是：单缓冲，实际上就是将所有的绘图指令在窗口上执行，就是直接在窗口上绘图，这样的绘图效率是比较慢的，如果使用单缓冲，而电脑比较慢，屏幕会发生闪烁。一般只用于显示单独的一副非动态的图像。双缓冲，实际上的绘图指令是在一个缓冲区完成，这里的绘图非常的快，在绘图指令完成之后，再通过交换指令把完成的图形立即显示在屏幕上，这就避免了出现绘图的不完整，同时效率很高。一般用于生成动画效果。一般用</a:t>
            </a:r>
            <a:r>
              <a:rPr lang="en-US" altLang="zh-CN" dirty="0"/>
              <a:t>OpenGL</a:t>
            </a:r>
            <a:r>
              <a:rPr lang="zh-CN" altLang="en-US" dirty="0"/>
              <a:t>绘图使用双缓冲模式。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D2FB4-5A36-4434-A1C7-CB3F8985BA6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6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D2FB4-5A36-4434-A1C7-CB3F8985BA6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675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D2FB4-5A36-4434-A1C7-CB3F8985BA6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452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D2FB4-5A36-4434-A1C7-CB3F8985BA6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512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D2FB4-5A36-4434-A1C7-CB3F8985BA6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87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D2FB4-5A36-4434-A1C7-CB3F8985BA6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44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D2FB4-5A36-4434-A1C7-CB3F8985BA6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164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眼睛、物體、頭腦位置</a:t>
            </a:r>
            <a:endParaRPr lang="en-US" altLang="zh-TW" dirty="0"/>
          </a:p>
          <a:p>
            <a:r>
              <a:rPr lang="en-US" altLang="zh-TW" dirty="0"/>
              <a:t>Up vector</a:t>
            </a:r>
            <a:r>
              <a:rPr lang="zh-TW" altLang="en-US" dirty="0"/>
              <a:t>反過來表示倒立著看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1F3723-3E67-4580-9136-0A4F2EDB6FC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71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350429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8090-F449-4A92-91BC-D60FFC6A9374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0846791" y="6320988"/>
            <a:ext cx="13420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CAIG LAB</a:t>
            </a:r>
            <a:endParaRPr lang="zh-TW" alt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11" name="Slide Number Placeholder 8"/>
          <p:cNvSpPr txBox="1">
            <a:spLocks/>
          </p:cNvSpPr>
          <p:nvPr userDrawn="1"/>
        </p:nvSpPr>
        <p:spPr>
          <a:xfrm>
            <a:off x="10879975" y="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C79A1-9D42-4D75-ABF2-BD44F738ED3E}" type="slidenum">
              <a:rPr lang="zh-TW" altLang="en-US" sz="1200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zh-TW" alt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5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A05B-2739-4028-B9B7-D71C5CA07CD1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10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ECF85-6A48-4576-968B-026D3BCAB715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575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08BA-1E3F-4793-98AC-B234AAC4C367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97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41EA-3F26-421C-A1DF-5AA977CFB3CC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76815" y="0"/>
            <a:ext cx="1312025" cy="365125"/>
          </a:xfrm>
        </p:spPr>
        <p:txBody>
          <a:bodyPr/>
          <a:lstStyle>
            <a:lvl1pPr>
              <a:defRPr sz="1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9C9C79A1-9D42-4D75-ABF2-BD44F738ED3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0905123" y="6301690"/>
            <a:ext cx="1342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50" normalizeH="0" baseline="0" noProof="0" dirty="0">
                <a:ln w="9525" cmpd="sng">
                  <a:solidFill>
                    <a:srgbClr val="1CADE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1CADE4">
                      <a:alpha val="40000"/>
                    </a:srgbClr>
                  </a:glo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CAIG LAB</a:t>
            </a:r>
            <a:endParaRPr kumimoji="0" lang="zh-TW" altLang="en-US" sz="2800" b="1" i="0" u="none" strike="noStrike" kern="1200" cap="none" spc="50" normalizeH="0" baseline="0" noProof="0" dirty="0">
              <a:ln w="9525" cmpd="sng">
                <a:solidFill>
                  <a:srgbClr val="1CADE4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1CADE4">
                    <a:alpha val="40000"/>
                  </a:srgbClr>
                </a:glow>
              </a:effectLst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117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77908" y="3291060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BBC2C-B634-43BB-8BED-8ACF30981558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849966" y="6301690"/>
            <a:ext cx="1342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50" normalizeH="0" baseline="0" noProof="0" dirty="0">
                <a:ln w="9525" cmpd="sng">
                  <a:solidFill>
                    <a:srgbClr val="1CADE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1CADE4">
                      <a:alpha val="40000"/>
                    </a:srgbClr>
                  </a:glo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CAIG LAB</a:t>
            </a:r>
            <a:endParaRPr kumimoji="0" lang="zh-TW" altLang="en-US" sz="2800" b="1" i="0" u="none" strike="noStrike" kern="1200" cap="none" spc="50" normalizeH="0" baseline="0" noProof="0" dirty="0">
              <a:ln w="9525" cmpd="sng">
                <a:solidFill>
                  <a:srgbClr val="1CADE4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1CADE4">
                    <a:alpha val="40000"/>
                  </a:srgbClr>
                </a:glow>
              </a:effectLst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628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758" y="191353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758" y="2039267"/>
            <a:ext cx="1005840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45DD9-0052-4AC8-A4DC-1F37A3F152E6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849966" y="6301690"/>
            <a:ext cx="13420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50" normalizeH="0" baseline="0" noProof="0" dirty="0">
                <a:ln w="9525" cmpd="sng">
                  <a:solidFill>
                    <a:srgbClr val="1CADE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1CADE4">
                      <a:alpha val="40000"/>
                    </a:srgbClr>
                  </a:glo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CAIG LAB</a:t>
            </a:r>
            <a:endParaRPr kumimoji="0" lang="zh-TW" altLang="en-US" sz="2800" b="1" i="0" u="none" strike="noStrike" kern="1200" cap="none" spc="50" normalizeH="0" baseline="0" noProof="0" dirty="0">
              <a:ln w="9525" cmpd="sng">
                <a:solidFill>
                  <a:srgbClr val="1CADE4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1CADE4">
                    <a:alpha val="40000"/>
                  </a:srgbClr>
                </a:glow>
              </a:effectLst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27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6B308-D8B6-4D73-9332-723F407F8DDF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26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0AFB-3DF6-4A7A-AC47-123DA91FA698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357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793F-AFD4-4436-9E55-964135DB08B3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6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E8BE-16D5-4AAC-A01C-39A15E7EFC54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70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214CCF0-67FE-45BC-BCA4-DB4F1555C9D0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9C79A1-9D42-4D75-ABF2-BD44F738ED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10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A9119F9-CBB8-4505-A9DC-54E3A1406FEE}" type="datetime1">
              <a:rPr lang="zh-TW" altLang="en-US" smtClean="0"/>
              <a:t>2020/10/10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C9C79A1-9D42-4D75-ABF2-BD44F738ED3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10846791" y="6320988"/>
            <a:ext cx="13420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gency FB" panose="020B0503020202020204" pitchFamily="34" charset="0"/>
              </a:rPr>
              <a:t>CAIG LAB</a:t>
            </a:r>
            <a:endParaRPr lang="zh-TW" alt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sp>
        <p:nvSpPr>
          <p:cNvPr id="13" name="Slide Number Placeholder 8"/>
          <p:cNvSpPr txBox="1">
            <a:spLocks/>
          </p:cNvSpPr>
          <p:nvPr userDrawn="1"/>
        </p:nvSpPr>
        <p:spPr>
          <a:xfrm>
            <a:off x="10879975" y="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9C79A1-9D42-4D75-ABF2-BD44F738ED3E}" type="slidenum">
              <a:rPr lang="zh-TW" altLang="en-US" sz="1200" smtClean="0">
                <a:solidFill>
                  <a:schemeClr val="bg2">
                    <a:lumMod val="75000"/>
                  </a:schemeClr>
                </a:solidFill>
              </a:rPr>
              <a:pPr/>
              <a:t>‹#›</a:t>
            </a:fld>
            <a:endParaRPr lang="zh-TW" alt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1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khronos.org/registry/OpenGL-Refpages/gl2.1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Advanced-OpenGL/Depth-test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" TargetMode="External"/><Relationship Id="rId2" Type="http://schemas.openxmlformats.org/officeDocument/2006/relationships/hyperlink" Target="https://www.khronos.org/registry/OpenGL-Refpages/gl2.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gl.czweb.org/ch03/031-034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pengl.org/resources/libraries/glut/spec3/spec3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279531" y="2497014"/>
            <a:ext cx="8168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/>
              <a:t>HW1 Tutorial</a:t>
            </a:r>
            <a:endParaRPr lang="zh-TW" altLang="en-US" sz="60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045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C89E1C5-2CAE-4C5B-9807-110F2EE0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1-3 Initialization and window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FFE8F8C-788D-4408-912D-8EB96648F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void </a:t>
            </a:r>
            <a:r>
              <a:rPr lang="en-US" altLang="zh-TW" b="1" dirty="0" err="1">
                <a:solidFill>
                  <a:srgbClr val="0070C0"/>
                </a:solidFill>
              </a:rPr>
              <a:t>glutPostRedisplay</a:t>
            </a:r>
            <a:r>
              <a:rPr lang="en-US" altLang="zh-TW" dirty="0"/>
              <a:t>();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Mark the current window as needing to be redisplayed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The window‘s display callback will be called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void </a:t>
            </a:r>
            <a:r>
              <a:rPr lang="en-US" altLang="zh-TW" b="1" dirty="0" err="1">
                <a:solidFill>
                  <a:srgbClr val="0070C0"/>
                </a:solidFill>
              </a:rPr>
              <a:t>glutSwapBuffers</a:t>
            </a:r>
            <a:r>
              <a:rPr lang="en-US" altLang="zh-TW" dirty="0"/>
              <a:t>();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Swap the buffers of the current window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An implicit </a:t>
            </a:r>
            <a:r>
              <a:rPr lang="en-US" altLang="zh-TW" dirty="0" err="1">
                <a:solidFill>
                  <a:srgbClr val="FF0000"/>
                </a:solidFill>
              </a:rPr>
              <a:t>glFlush</a:t>
            </a:r>
            <a:r>
              <a:rPr lang="en-US" altLang="zh-TW" dirty="0">
                <a:solidFill>
                  <a:srgbClr val="FF0000"/>
                </a:solidFill>
              </a:rPr>
              <a:t>()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is done by </a:t>
            </a:r>
            <a:r>
              <a:rPr lang="en-US" altLang="zh-TW" dirty="0" err="1">
                <a:solidFill>
                  <a:srgbClr val="FF0000"/>
                </a:solidFill>
              </a:rPr>
              <a:t>glutSwapBuffers</a:t>
            </a:r>
            <a:r>
              <a:rPr lang="en-US" altLang="zh-TW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6E92007-E96E-41E0-B64E-FDAE483F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53" y="3355076"/>
            <a:ext cx="3208949" cy="27075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D726AC6-6BD4-4FE7-A89A-338BF9595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453" y="2192739"/>
            <a:ext cx="3048000" cy="847725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956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C89E1C5-2CAE-4C5B-9807-110F2EE0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1-4 Callback Registration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FFE8F8C-788D-4408-912D-8EB96648F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glutDisplayFunc</a:t>
            </a:r>
            <a:r>
              <a:rPr lang="en-US" altLang="zh-TW" sz="1800" dirty="0"/>
              <a:t>(void (*</a:t>
            </a:r>
            <a:r>
              <a:rPr lang="en-US" altLang="zh-TW" sz="1800" dirty="0" err="1"/>
              <a:t>func</a:t>
            </a:r>
            <a:r>
              <a:rPr lang="en-US" altLang="zh-TW" sz="1800" dirty="0"/>
              <a:t>)(void));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Put whatever you want to render in the callback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The callback is called when the window need to be redisplayed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Call </a:t>
            </a:r>
            <a:r>
              <a:rPr lang="en-US" altLang="zh-TW" dirty="0" err="1">
                <a:solidFill>
                  <a:srgbClr val="FF0000"/>
                </a:solidFill>
              </a:rPr>
              <a:t>glutPostRedisplay</a:t>
            </a:r>
            <a:r>
              <a:rPr lang="en-US" altLang="zh-TW" dirty="0">
                <a:solidFill>
                  <a:srgbClr val="FF0000"/>
                </a:solidFill>
              </a:rPr>
              <a:t>() to trigger the callback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glutReshapeFunc</a:t>
            </a:r>
            <a:r>
              <a:rPr lang="en-US" altLang="zh-TW" sz="1800" dirty="0"/>
              <a:t>(void (*</a:t>
            </a:r>
            <a:r>
              <a:rPr lang="en-US" altLang="zh-TW" sz="1800" dirty="0" err="1"/>
              <a:t>func</a:t>
            </a:r>
            <a:r>
              <a:rPr lang="en-US" altLang="zh-TW" sz="1800" dirty="0"/>
              <a:t>)(</a:t>
            </a:r>
            <a:r>
              <a:rPr lang="en-US" altLang="zh-TW" sz="1800" dirty="0" err="1"/>
              <a:t>int</a:t>
            </a:r>
            <a:r>
              <a:rPr lang="en-US" altLang="zh-TW" sz="1800" dirty="0"/>
              <a:t> width, </a:t>
            </a:r>
            <a:r>
              <a:rPr lang="en-US" altLang="zh-TW" sz="1800" dirty="0" err="1"/>
              <a:t>int</a:t>
            </a:r>
            <a:r>
              <a:rPr lang="en-US" altLang="zh-TW" sz="1800" dirty="0"/>
              <a:t> height));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The callback is called when a window is created, resized or moved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Always call </a:t>
            </a:r>
            <a:r>
              <a:rPr lang="en-US" altLang="zh-TW" dirty="0" err="1">
                <a:solidFill>
                  <a:srgbClr val="FF0000"/>
                </a:solidFill>
              </a:rPr>
              <a:t>glViewport</a:t>
            </a:r>
            <a:r>
              <a:rPr lang="en-US" altLang="zh-TW" dirty="0">
                <a:solidFill>
                  <a:srgbClr val="FF0000"/>
                </a:solidFill>
              </a:rPr>
              <a:t>() to resize your viewport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glutIdleFunc</a:t>
            </a:r>
            <a:r>
              <a:rPr lang="en-US" altLang="zh-TW" sz="1800" dirty="0"/>
              <a:t>(void (*</a:t>
            </a:r>
            <a:r>
              <a:rPr lang="en-US" altLang="zh-TW" sz="1800" dirty="0" err="1"/>
              <a:t>func</a:t>
            </a:r>
            <a:r>
              <a:rPr lang="en-US" altLang="zh-TW" sz="1800" dirty="0"/>
              <a:t>)(void));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Perform background processing tasks or continuous animation </a:t>
            </a:r>
            <a:r>
              <a:rPr lang="en-US" altLang="zh-TW" dirty="0">
                <a:solidFill>
                  <a:srgbClr val="FF0000"/>
                </a:solidFill>
              </a:rPr>
              <a:t>when window system events are not  being received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The idle callback is continuously called when events are not being received</a:t>
            </a:r>
          </a:p>
          <a:p>
            <a:pPr marL="0" indent="0">
              <a:buNone/>
            </a:pPr>
            <a:endParaRPr lang="en-US" altLang="zh-TW" sz="1800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A4AA5A5-5B88-4805-8775-22ED29E2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579" y="1517157"/>
            <a:ext cx="4084884" cy="326790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2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C89E1C5-2CAE-4C5B-9807-110F2EE0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1-4 Callback Registration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FFE8F8C-788D-4408-912D-8EB96648F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glutKeyboardFunc</a:t>
            </a:r>
            <a:r>
              <a:rPr lang="en-US" altLang="zh-TW" sz="1800" dirty="0"/>
              <a:t>(void (*</a:t>
            </a:r>
            <a:r>
              <a:rPr lang="en-US" altLang="zh-TW" sz="1800" dirty="0" err="1"/>
              <a:t>func</a:t>
            </a:r>
            <a:r>
              <a:rPr lang="en-US" altLang="zh-TW" sz="1800" dirty="0"/>
              <a:t>)(unsigned char key, int x, int y));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Each key press generates a keyboard callback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key:  The ASCII character generated by the pressed key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x and y:  The mouse location in window relative coordinates when the key was </a:t>
            </a:r>
            <a:r>
              <a:rPr lang="en-US" altLang="zh-TW" dirty="0" smtClean="0"/>
              <a:t>pressed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359" y="3421024"/>
            <a:ext cx="3096057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6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C89E1C5-2CAE-4C5B-9807-110F2EE0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b="1" dirty="0">
                <a:latin typeface="+mn-lt"/>
              </a:rPr>
              <a:t>1-5 Geometric Object Rendering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FFE8F8C-788D-4408-912D-8EB96648F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glutSolidSphere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size,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slices,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stacks);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glutWireSphere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size,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slices,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stacks);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gluCylinder</a:t>
            </a:r>
            <a:r>
              <a:rPr lang="en-US" altLang="zh-TW" sz="1800" dirty="0"/>
              <a:t>(</a:t>
            </a:r>
            <a:r>
              <a:rPr lang="en-US" altLang="zh-TW" sz="1800" dirty="0" err="1"/>
              <a:t>GLUquadric</a:t>
            </a:r>
            <a:r>
              <a:rPr lang="en-US" altLang="zh-TW" sz="1800" dirty="0"/>
              <a:t>* quad, 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base, 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top, </a:t>
            </a:r>
          </a:p>
          <a:p>
            <a:pPr marL="0" indent="0">
              <a:buNone/>
            </a:pPr>
            <a:r>
              <a:rPr lang="en-US" altLang="zh-TW" sz="1800" dirty="0"/>
              <a:t>                                  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height,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slices,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 stacks);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glutSolidCube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size);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glutWireCube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size);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glutSolidCone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size);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glutWireCone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size);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glutSolidTorus</a:t>
            </a:r>
            <a:r>
              <a:rPr lang="en-US" altLang="zh-TW" sz="1800" dirty="0"/>
              <a:t>(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size);void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glutWireTorus</a:t>
            </a:r>
            <a:r>
              <a:rPr lang="en-US" altLang="zh-TW" sz="1800" dirty="0"/>
              <a:t>(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size);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glutSolidTeapot</a:t>
            </a:r>
            <a:r>
              <a:rPr lang="en-US" altLang="zh-TW" sz="1800" dirty="0"/>
              <a:t>(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size); 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glutWireTeapot</a:t>
            </a:r>
            <a:r>
              <a:rPr lang="en-US" altLang="zh-TW" sz="1800" dirty="0"/>
              <a:t>(</a:t>
            </a:r>
            <a:r>
              <a:rPr lang="en-US" altLang="zh-TW" sz="1800" dirty="0" err="1"/>
              <a:t>Gldouble</a:t>
            </a:r>
            <a:r>
              <a:rPr lang="en-US" altLang="zh-TW" sz="1800" dirty="0"/>
              <a:t> size);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760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C89E1C5-2CAE-4C5B-9807-110F2EE0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b="1" dirty="0">
                <a:latin typeface="+mn-lt"/>
              </a:rPr>
              <a:t>1-6</a:t>
            </a:r>
            <a:r>
              <a:rPr lang="en-US" altLang="zh-TW" dirty="0">
                <a:latin typeface="+mn-lt"/>
              </a:rPr>
              <a:t> </a:t>
            </a:r>
            <a:r>
              <a:rPr lang="en-US" altLang="zh-TW" b="1" dirty="0">
                <a:latin typeface="+mn-lt"/>
              </a:rPr>
              <a:t>Beginning Event Processing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FFE8F8C-788D-4408-912D-8EB96648F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800" dirty="0"/>
              <a:t> void </a:t>
            </a:r>
            <a:r>
              <a:rPr lang="en-US" altLang="zh-TW" sz="1800" dirty="0" err="1"/>
              <a:t>glutMainLoop</a:t>
            </a:r>
            <a:r>
              <a:rPr lang="en-US" altLang="zh-TW" sz="1800" dirty="0"/>
              <a:t>();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Enter the GLUT event processing loop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FF0000"/>
                </a:solidFill>
              </a:rPr>
              <a:t>Once called, this routine will never return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9AAEAF5-D722-4F58-87B8-B3D4E56E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58" y="1855132"/>
            <a:ext cx="3956207" cy="31477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67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376214" y="2532185"/>
            <a:ext cx="88362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/>
              <a:t>    2.BASIC DRAW</a:t>
            </a:r>
          </a:p>
          <a:p>
            <a:r>
              <a:rPr lang="en-US" altLang="zh-TW" sz="2200" dirty="0"/>
              <a:t>            </a:t>
            </a:r>
            <a:r>
              <a:rPr lang="en-US" altLang="zh-TW" sz="2200" b="1" dirty="0"/>
              <a:t>About </a:t>
            </a:r>
            <a:r>
              <a:rPr lang="en-US" altLang="zh-TW" sz="2200" b="1" dirty="0">
                <a:solidFill>
                  <a:srgbClr val="0070C0"/>
                </a:solidFill>
              </a:rPr>
              <a:t>display() </a:t>
            </a:r>
            <a:r>
              <a:rPr lang="en-US" altLang="zh-TW" sz="2200" b="1" dirty="0"/>
              <a:t>function in basicDraw.cpp</a:t>
            </a:r>
            <a:endParaRPr lang="zh-TW" altLang="en-US" sz="2200" b="1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67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47649" y="117693"/>
            <a:ext cx="624253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2-1.</a:t>
            </a:r>
            <a:r>
              <a:rPr lang="en-US" altLang="zh-TW" dirty="0"/>
              <a:t> In the function </a:t>
            </a:r>
            <a:r>
              <a:rPr lang="en-US" altLang="zh-TW" b="1" dirty="0">
                <a:solidFill>
                  <a:srgbClr val="0070C0"/>
                </a:solidFill>
              </a:rPr>
              <a:t>display() </a:t>
            </a:r>
            <a:r>
              <a:rPr lang="en-US" altLang="zh-TW" dirty="0"/>
              <a:t>of basicDraw.cpp, </a:t>
            </a:r>
          </a:p>
          <a:p>
            <a:r>
              <a:rPr lang="en-US" altLang="zh-TW" dirty="0"/>
              <a:t>We do the following things,</a:t>
            </a:r>
          </a:p>
          <a:p>
            <a:pPr marL="342900" indent="-342900">
              <a:buAutoNum type="arabicPeriod"/>
            </a:pPr>
            <a:r>
              <a:rPr lang="en-US" altLang="zh-TW" dirty="0"/>
              <a:t>Set up the MVP matrix</a:t>
            </a:r>
            <a:r>
              <a:rPr lang="zh-TW" altLang="en-US" dirty="0"/>
              <a:t> </a:t>
            </a:r>
            <a:r>
              <a:rPr lang="en-US" altLang="zh-TW" dirty="0"/>
              <a:t>(Mentioned later in the Section. 3</a:t>
            </a:r>
          </a:p>
          <a:p>
            <a:r>
              <a:rPr lang="en-US" altLang="zh-TW" dirty="0"/>
              <a:t>       OpenGL-Transform)</a:t>
            </a:r>
          </a:p>
          <a:p>
            <a:endParaRPr lang="en-US" altLang="zh-TW" dirty="0"/>
          </a:p>
          <a:p>
            <a:pPr marL="342900" indent="-342900">
              <a:buAutoNum type="arabicPeriod" startAt="2"/>
            </a:pPr>
            <a:r>
              <a:rPr lang="en-US" altLang="zh-TW" dirty="0"/>
              <a:t>Before drawing, we need to clear the color buffer and depth buffer by </a:t>
            </a:r>
            <a:r>
              <a:rPr lang="en-US" altLang="zh-TW" b="1" dirty="0" err="1">
                <a:solidFill>
                  <a:srgbClr val="0070C0"/>
                </a:solidFill>
              </a:rPr>
              <a:t>glClear</a:t>
            </a:r>
            <a:r>
              <a:rPr lang="en-US" altLang="zh-TW" b="1" dirty="0">
                <a:solidFill>
                  <a:srgbClr val="0070C0"/>
                </a:solidFill>
              </a:rPr>
              <a:t>() </a:t>
            </a:r>
            <a:r>
              <a:rPr lang="en-US" altLang="zh-TW" dirty="0"/>
              <a:t>with the values set by </a:t>
            </a:r>
            <a:r>
              <a:rPr lang="en-US" altLang="zh-TW" b="1" dirty="0" err="1">
                <a:solidFill>
                  <a:srgbClr val="0070C0"/>
                </a:solidFill>
              </a:rPr>
              <a:t>glClearColor</a:t>
            </a:r>
            <a:r>
              <a:rPr lang="en-US" altLang="zh-TW" b="1" dirty="0">
                <a:solidFill>
                  <a:srgbClr val="0070C0"/>
                </a:solidFill>
              </a:rPr>
              <a:t>() </a:t>
            </a:r>
            <a:r>
              <a:rPr lang="en-US" altLang="zh-TW" dirty="0"/>
              <a:t>and </a:t>
            </a:r>
            <a:r>
              <a:rPr lang="en-US" altLang="zh-TW" b="1" dirty="0" err="1">
                <a:solidFill>
                  <a:srgbClr val="0070C0"/>
                </a:solidFill>
              </a:rPr>
              <a:t>glClearDepth</a:t>
            </a:r>
            <a:r>
              <a:rPr lang="en-US" altLang="zh-TW" b="1" dirty="0">
                <a:solidFill>
                  <a:srgbClr val="0070C0"/>
                </a:solidFill>
              </a:rPr>
              <a:t>()</a:t>
            </a:r>
          </a:p>
          <a:p>
            <a:endParaRPr lang="en-US" altLang="zh-TW" dirty="0"/>
          </a:p>
          <a:p>
            <a:pPr marL="342900" indent="-342900">
              <a:buAutoNum type="arabicPeriod" startAt="3"/>
            </a:pPr>
            <a:r>
              <a:rPr lang="en-US" altLang="zh-TW" dirty="0"/>
              <a:t>Enable the option for depth test so the face behind other faces would not render in the front</a:t>
            </a:r>
          </a:p>
          <a:p>
            <a:pPr marL="342900" indent="-342900">
              <a:buAutoNum type="arabicPeriod" startAt="3"/>
            </a:pPr>
            <a:endParaRPr lang="en-US" altLang="zh-TW" dirty="0"/>
          </a:p>
          <a:p>
            <a:pPr marL="342900" indent="-342900">
              <a:buAutoNum type="arabicPeriod" startAt="3"/>
            </a:pPr>
            <a:r>
              <a:rPr lang="en-US" altLang="zh-TW" dirty="0"/>
              <a:t>Draw two triangles by glColor3f() and glVertex3f() between </a:t>
            </a:r>
            <a:r>
              <a:rPr lang="en-US" altLang="zh-TW" b="1" dirty="0" err="1">
                <a:solidFill>
                  <a:srgbClr val="0070C0"/>
                </a:solidFill>
              </a:rPr>
              <a:t>glBegin</a:t>
            </a:r>
            <a:r>
              <a:rPr lang="en-US" altLang="zh-TW" b="1" dirty="0">
                <a:solidFill>
                  <a:srgbClr val="0070C0"/>
                </a:solidFill>
              </a:rPr>
              <a:t>(), </a:t>
            </a:r>
            <a:r>
              <a:rPr lang="en-US" altLang="zh-TW" b="1" dirty="0" err="1">
                <a:solidFill>
                  <a:srgbClr val="0070C0"/>
                </a:solidFill>
              </a:rPr>
              <a:t>glEnd</a:t>
            </a:r>
            <a:r>
              <a:rPr lang="en-US" altLang="zh-TW" b="1" dirty="0">
                <a:solidFill>
                  <a:srgbClr val="0070C0"/>
                </a:solidFill>
              </a:rPr>
              <a:t>()</a:t>
            </a:r>
          </a:p>
          <a:p>
            <a:pPr marL="342900" indent="-342900">
              <a:buAutoNum type="arabicPeriod" startAt="3"/>
            </a:pPr>
            <a:endParaRPr lang="en-US" altLang="zh-TW" dirty="0"/>
          </a:p>
          <a:p>
            <a:pPr marL="342900" indent="-342900">
              <a:buAutoNum type="arabicPeriod" startAt="5"/>
            </a:pPr>
            <a:r>
              <a:rPr lang="en-US" altLang="zh-TW" dirty="0"/>
              <a:t>In the end, swap the buffers by </a:t>
            </a:r>
            <a:r>
              <a:rPr lang="en-US" altLang="zh-TW" b="1" dirty="0" err="1">
                <a:solidFill>
                  <a:srgbClr val="0070C0"/>
                </a:solidFill>
              </a:rPr>
              <a:t>glutSwapBuffers</a:t>
            </a:r>
            <a:r>
              <a:rPr lang="en-US" altLang="zh-TW" b="1" dirty="0">
                <a:solidFill>
                  <a:srgbClr val="0070C0"/>
                </a:solidFill>
              </a:rPr>
              <a:t>()</a:t>
            </a:r>
          </a:p>
          <a:p>
            <a:pPr marL="342900" indent="-342900">
              <a:buAutoNum type="arabicPeriod" startAt="5"/>
            </a:pPr>
            <a:endParaRPr lang="en-US" altLang="zh-TW" dirty="0"/>
          </a:p>
          <a:p>
            <a:r>
              <a:rPr lang="en-US" altLang="zh-TW" dirty="0"/>
              <a:t>       In the next pages, we will introduce the </a:t>
            </a:r>
            <a:r>
              <a:rPr lang="en-US" altLang="zh-TW" dirty="0" err="1"/>
              <a:t>openGL</a:t>
            </a:r>
            <a:r>
              <a:rPr lang="en-US" altLang="zh-TW" dirty="0"/>
              <a:t> functions  </a:t>
            </a:r>
          </a:p>
          <a:p>
            <a:r>
              <a:rPr lang="en-US" altLang="zh-TW" dirty="0"/>
              <a:t>       used in these steps since step2. And if you want to know </a:t>
            </a:r>
          </a:p>
          <a:p>
            <a:r>
              <a:rPr lang="en-US" altLang="zh-TW" dirty="0"/>
              <a:t>       more detailed information about the functions, please go to  </a:t>
            </a:r>
          </a:p>
          <a:p>
            <a:r>
              <a:rPr lang="en-US" altLang="zh-TW" dirty="0"/>
              <a:t>       the link:</a:t>
            </a:r>
          </a:p>
          <a:p>
            <a:r>
              <a:rPr lang="en-US" altLang="zh-TW" dirty="0"/>
              <a:t>       </a:t>
            </a:r>
            <a:r>
              <a:rPr lang="en-US" altLang="zh-TW" dirty="0">
                <a:hlinkClick r:id="rId2"/>
              </a:rPr>
              <a:t>https://www.khronos.org/registry/OpenGL-Refpages/gl2.1/</a:t>
            </a:r>
            <a:endParaRPr lang="en-US" altLang="zh-TW" dirty="0"/>
          </a:p>
          <a:p>
            <a:r>
              <a:rPr lang="en-US" altLang="zh-TW" dirty="0"/>
              <a:t>       </a:t>
            </a:r>
          </a:p>
          <a:p>
            <a:r>
              <a:rPr lang="en-US" altLang="zh-TW" dirty="0"/>
              <a:t>      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62" y="0"/>
            <a:ext cx="5556738" cy="6859975"/>
          </a:xfrm>
          <a:prstGeom prst="rect">
            <a:avLst/>
          </a:prstGeom>
        </p:spPr>
      </p:pic>
      <p:sp>
        <p:nvSpPr>
          <p:cNvPr id="12" name="右大括弧 11"/>
          <p:cNvSpPr/>
          <p:nvPr/>
        </p:nvSpPr>
        <p:spPr>
          <a:xfrm>
            <a:off x="11245362" y="117693"/>
            <a:ext cx="140676" cy="2105390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右大括弧 12"/>
          <p:cNvSpPr/>
          <p:nvPr/>
        </p:nvSpPr>
        <p:spPr>
          <a:xfrm>
            <a:off x="11245362" y="2281806"/>
            <a:ext cx="140676" cy="979483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右大括弧 13"/>
          <p:cNvSpPr/>
          <p:nvPr/>
        </p:nvSpPr>
        <p:spPr>
          <a:xfrm>
            <a:off x="11245362" y="3498209"/>
            <a:ext cx="140676" cy="2936147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右大括弧 14"/>
          <p:cNvSpPr/>
          <p:nvPr/>
        </p:nvSpPr>
        <p:spPr>
          <a:xfrm>
            <a:off x="10012118" y="6611513"/>
            <a:ext cx="72537" cy="197304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1443189" y="2476473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STEP2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>
                <a:solidFill>
                  <a:schemeClr val="bg1"/>
                </a:solidFill>
              </a:rPr>
              <a:t>16</a:t>
            </a:fld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1443189" y="1142972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STEP1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0078915" y="2755811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STEP3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0" name="右大括弧 19"/>
          <p:cNvSpPr/>
          <p:nvPr/>
        </p:nvSpPr>
        <p:spPr>
          <a:xfrm>
            <a:off x="9900458" y="2875085"/>
            <a:ext cx="200148" cy="197304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11447586" y="4668224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STEP4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100606" y="6525499"/>
            <a:ext cx="8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STEP5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921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73307" y="249193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glClearColor</a:t>
            </a:r>
            <a:r>
              <a:rPr lang="en-US" altLang="zh-TW" dirty="0"/>
              <a:t>( </a:t>
            </a:r>
            <a:r>
              <a:rPr lang="en-US" altLang="zh-TW" dirty="0" err="1"/>
              <a:t>GLfloat</a:t>
            </a:r>
            <a:r>
              <a:rPr lang="en-US" altLang="zh-TW" dirty="0"/>
              <a:t> red,</a:t>
            </a:r>
          </a:p>
          <a:p>
            <a:r>
              <a:rPr lang="en-US" altLang="zh-TW" dirty="0"/>
              <a:t>                                      </a:t>
            </a:r>
            <a:r>
              <a:rPr lang="en-US" altLang="zh-TW" dirty="0" err="1"/>
              <a:t>GLfloat</a:t>
            </a:r>
            <a:r>
              <a:rPr lang="en-US" altLang="zh-TW" dirty="0"/>
              <a:t> green,</a:t>
            </a:r>
          </a:p>
          <a:p>
            <a:r>
              <a:rPr lang="en-US" altLang="zh-TW" dirty="0"/>
              <a:t> 	                             </a:t>
            </a:r>
            <a:r>
              <a:rPr lang="en-US" altLang="zh-TW" dirty="0" err="1"/>
              <a:t>GLfloat</a:t>
            </a:r>
            <a:r>
              <a:rPr lang="en-US" altLang="zh-TW" dirty="0"/>
              <a:t> blue,</a:t>
            </a:r>
          </a:p>
          <a:p>
            <a:r>
              <a:rPr lang="en-US" altLang="zh-TW" dirty="0"/>
              <a:t> 	                             </a:t>
            </a:r>
            <a:r>
              <a:rPr lang="en-US" altLang="zh-TW" dirty="0" err="1"/>
              <a:t>GLfloat</a:t>
            </a:r>
            <a:r>
              <a:rPr lang="en-US" altLang="zh-TW" dirty="0"/>
              <a:t> alpha);</a:t>
            </a:r>
          </a:p>
          <a:p>
            <a:endParaRPr lang="en-US" altLang="zh-TW" dirty="0"/>
          </a:p>
          <a:p>
            <a:r>
              <a:rPr lang="en-US" altLang="zh-TW" dirty="0"/>
              <a:t>Specify the red, green, blue, and alpha values used when the color buffers are cleared. The initial values are all 0. (black)</a:t>
            </a:r>
          </a:p>
          <a:p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glClearDepth</a:t>
            </a:r>
            <a:r>
              <a:rPr lang="en-US" altLang="zh-TW" dirty="0"/>
              <a:t>( </a:t>
            </a:r>
            <a:r>
              <a:rPr lang="en-US" altLang="zh-TW" dirty="0" err="1"/>
              <a:t>GLdouble</a:t>
            </a:r>
            <a:r>
              <a:rPr lang="en-US" altLang="zh-TW" dirty="0"/>
              <a:t> depth);</a:t>
            </a:r>
          </a:p>
          <a:p>
            <a:endParaRPr lang="en-US" altLang="zh-TW" dirty="0"/>
          </a:p>
          <a:p>
            <a:r>
              <a:rPr lang="en-US" altLang="zh-TW" dirty="0"/>
              <a:t>Specify the depth value used when the depth buffer is cleared. The initial value is 1. The depth is in the range [0, 1].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86" y="940897"/>
            <a:ext cx="4819650" cy="2019300"/>
          </a:xfrm>
          <a:prstGeom prst="rect">
            <a:avLst/>
          </a:prstGeom>
        </p:spPr>
      </p:pic>
      <p:sp>
        <p:nvSpPr>
          <p:cNvPr id="15" name="標題 1"/>
          <p:cNvSpPr txBox="1">
            <a:spLocks/>
          </p:cNvSpPr>
          <p:nvPr/>
        </p:nvSpPr>
        <p:spPr>
          <a:xfrm>
            <a:off x="503360" y="378189"/>
            <a:ext cx="6521694" cy="5627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+mn-lt"/>
                <a:ea typeface="+mn-ea"/>
              </a:rPr>
              <a:t>2-2. Clear color buffer &amp; </a:t>
            </a:r>
            <a:r>
              <a:rPr lang="en-US" altLang="zh-TW" sz="2800" b="1" dirty="0">
                <a:solidFill>
                  <a:prstClr val="black"/>
                </a:solidFill>
                <a:latin typeface="+mn-lt"/>
              </a:rPr>
              <a:t>Clear depth buffer</a:t>
            </a:r>
            <a:r>
              <a:rPr lang="en-US" altLang="zh-TW" sz="2800" b="1" dirty="0">
                <a:latin typeface="+mn-lt"/>
                <a:ea typeface="+mn-ea"/>
              </a:rPr>
              <a:t> </a:t>
            </a:r>
          </a:p>
        </p:txBody>
      </p:sp>
      <p:sp>
        <p:nvSpPr>
          <p:cNvPr id="16" name="矩形 15"/>
          <p:cNvSpPr/>
          <p:nvPr/>
        </p:nvSpPr>
        <p:spPr>
          <a:xfrm>
            <a:off x="3620399" y="263031"/>
            <a:ext cx="266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8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369648" y="3074376"/>
            <a:ext cx="58499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glClear</a:t>
            </a:r>
            <a:r>
              <a:rPr lang="en-US" altLang="zh-TW" dirty="0"/>
              <a:t>( </a:t>
            </a:r>
            <a:r>
              <a:rPr lang="en-US" altLang="zh-TW" dirty="0" err="1"/>
              <a:t>GLbitfield</a:t>
            </a:r>
            <a:r>
              <a:rPr lang="en-US" altLang="zh-TW" dirty="0"/>
              <a:t> mask);</a:t>
            </a:r>
          </a:p>
          <a:p>
            <a:endParaRPr lang="en-US" altLang="zh-TW" dirty="0"/>
          </a:p>
          <a:p>
            <a:r>
              <a:rPr lang="en-US" altLang="zh-TW" dirty="0"/>
              <a:t>Clear the specified buffers to their current clearing values selected by </a:t>
            </a:r>
            <a:r>
              <a:rPr lang="en-US" altLang="zh-TW" dirty="0" err="1"/>
              <a:t>glClearColor</a:t>
            </a:r>
            <a:r>
              <a:rPr lang="en-US" altLang="zh-TW" dirty="0"/>
              <a:t>(), </a:t>
            </a:r>
            <a:r>
              <a:rPr lang="en-US" altLang="zh-TW" dirty="0" err="1"/>
              <a:t>glClearDepth</a:t>
            </a:r>
            <a:r>
              <a:rPr lang="en-US" altLang="zh-TW" dirty="0"/>
              <a:t>(), and </a:t>
            </a:r>
            <a:r>
              <a:rPr lang="en-US" altLang="zh-TW" dirty="0" err="1"/>
              <a:t>glClearStencil</a:t>
            </a:r>
            <a:r>
              <a:rPr lang="en-US" altLang="zh-TW" dirty="0"/>
              <a:t>().</a:t>
            </a:r>
          </a:p>
          <a:p>
            <a:endParaRPr lang="zh-TW" altLang="en-US" dirty="0"/>
          </a:p>
          <a:p>
            <a:r>
              <a:rPr lang="en-US" altLang="zh-TW" dirty="0"/>
              <a:t>mask: </a:t>
            </a:r>
            <a:r>
              <a:rPr lang="en-US" altLang="zh-TW" b="1" dirty="0">
                <a:solidFill>
                  <a:srgbClr val="FF0000"/>
                </a:solidFill>
              </a:rPr>
              <a:t>GL_COLOR_BUFFER_BIT, GL_DEPTH_BUFFER_BIT,</a:t>
            </a:r>
            <a:r>
              <a:rPr lang="en-US" altLang="zh-TW" dirty="0"/>
              <a:t>   </a:t>
            </a:r>
          </a:p>
          <a:p>
            <a:r>
              <a:rPr lang="en-US" altLang="zh-TW" dirty="0"/>
              <a:t>            GL_STENCIL_BUFFER_BIT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EX: </a:t>
            </a:r>
          </a:p>
          <a:p>
            <a:r>
              <a:rPr lang="en-US" altLang="zh-TW" dirty="0" err="1">
                <a:solidFill>
                  <a:schemeClr val="accent3">
                    <a:lumMod val="75000"/>
                  </a:schemeClr>
                </a:solidFill>
              </a:rPr>
              <a:t>glClear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(GL_COLOR_BUFFER_BIT |GL_DEPTH_BUFFER_BIT);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503360" y="900430"/>
            <a:ext cx="5835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Before we start a new render iteration, we need to clear our</a:t>
            </a:r>
          </a:p>
          <a:p>
            <a:r>
              <a:rPr lang="en-US" altLang="zh-TW" dirty="0"/>
              <a:t>color buffer and depth buffer, </a:t>
            </a:r>
            <a:r>
              <a:rPr lang="en-US" altLang="zh-TW" dirty="0">
                <a:solidFill>
                  <a:srgbClr val="111111"/>
                </a:solidFill>
              </a:rPr>
              <a:t>otherwise you're stuck with the written color values and depth values from the last render iteration.</a:t>
            </a:r>
          </a:p>
          <a:p>
            <a:r>
              <a:rPr lang="en-US" altLang="zh-TW" dirty="0">
                <a:solidFill>
                  <a:srgbClr val="111111"/>
                </a:solidFill>
              </a:rPr>
              <a:t>Here are the functions used for buffer cleaning: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19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92369" y="211015"/>
            <a:ext cx="3815862" cy="354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+mn-lt"/>
                <a:ea typeface="+mn-ea"/>
              </a:rPr>
              <a:t>2-3. Enable depth test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92369" y="767646"/>
            <a:ext cx="596997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 order to prevent faces rendering to the front while they're behind other faces, we need to enable depth test before drawing:</a:t>
            </a:r>
          </a:p>
          <a:p>
            <a:r>
              <a:rPr lang="en-US" altLang="zh-TW" dirty="0"/>
              <a:t>Here are the functions for enabling depth test:</a:t>
            </a:r>
          </a:p>
          <a:p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b="1" dirty="0">
                <a:solidFill>
                  <a:srgbClr val="0070C0"/>
                </a:solidFill>
              </a:rPr>
              <a:t>glEnable</a:t>
            </a:r>
            <a:r>
              <a:rPr lang="en-US" altLang="zh-TW" dirty="0"/>
              <a:t>(GL_DEPTH_TEST);</a:t>
            </a:r>
          </a:p>
          <a:p>
            <a:endParaRPr lang="en-US" altLang="zh-TW" dirty="0"/>
          </a:p>
          <a:p>
            <a:r>
              <a:rPr lang="en-US" altLang="zh-TW" dirty="0"/>
              <a:t>When depth test is enabled, OpenGL tests the depth value of a fragment against the content of the depth buffer. If this test passes, the depth buffer is updated with the new depth value. If the test fails, the fragment is discarded.</a:t>
            </a:r>
          </a:p>
          <a:p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glDepthFunc</a:t>
            </a:r>
            <a:r>
              <a:rPr lang="en-US" altLang="zh-TW" dirty="0"/>
              <a:t>(</a:t>
            </a:r>
            <a:r>
              <a:rPr lang="en-US" altLang="zh-TW" dirty="0" err="1"/>
              <a:t>GLenum</a:t>
            </a:r>
            <a:r>
              <a:rPr lang="en-US" altLang="zh-TW" dirty="0"/>
              <a:t> </a:t>
            </a:r>
            <a:r>
              <a:rPr lang="en-US" altLang="zh-TW" dirty="0" err="1"/>
              <a:t>func</a:t>
            </a:r>
            <a:r>
              <a:rPr lang="en-US" altLang="zh-TW" dirty="0"/>
              <a:t>);</a:t>
            </a:r>
          </a:p>
          <a:p>
            <a:endParaRPr lang="en-US" altLang="zh-TW" dirty="0"/>
          </a:p>
          <a:p>
            <a:r>
              <a:rPr lang="en-US" altLang="zh-TW" dirty="0"/>
              <a:t>Specify the depth comparison function for the depth test.</a:t>
            </a:r>
          </a:p>
          <a:p>
            <a:r>
              <a:rPr lang="en-US" altLang="zh-TW" dirty="0" err="1">
                <a:latin typeface="Trebuchet MS" panose="020B0603020202020204" pitchFamily="34" charset="0"/>
              </a:rPr>
              <a:t>func</a:t>
            </a:r>
            <a:r>
              <a:rPr lang="en-US" altLang="zh-TW" dirty="0">
                <a:latin typeface="Trebuchet MS" panose="020B0603020202020204" pitchFamily="34" charset="0"/>
              </a:rPr>
              <a:t>: GL_NEVER, GL_LESS, GL_EQUAL, GL_LEQUAL, GL_GREATER... The initial value is GL_LESS</a:t>
            </a:r>
            <a:endParaRPr lang="en-US" altLang="zh-TW" dirty="0"/>
          </a:p>
          <a:p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Ex. </a:t>
            </a:r>
            <a:r>
              <a:rPr lang="en-US" altLang="zh-TW" dirty="0" err="1">
                <a:solidFill>
                  <a:schemeClr val="accent3">
                    <a:lumMod val="75000"/>
                  </a:schemeClr>
                </a:solidFill>
              </a:rPr>
              <a:t>glDepthFunc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(GL_LEQUAL); =&gt; </a:t>
            </a:r>
          </a:p>
          <a:p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if (fragment's depth value &lt;= stored depth value) pass</a:t>
            </a:r>
            <a:r>
              <a:rPr lang="en-US" altLang="zh-TW" dirty="0">
                <a:solidFill>
                  <a:srgbClr val="00B0F0"/>
                </a:solidFill>
              </a:rPr>
              <a:t>.</a:t>
            </a:r>
            <a:endParaRPr lang="zh-TW" altLang="en-US" sz="1400" dirty="0">
              <a:solidFill>
                <a:srgbClr val="00B0F0"/>
              </a:solidFill>
              <a:latin typeface="Trebuchet MS" panose="020B0603020202020204" pitchFamily="34" charset="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952" y="1024405"/>
            <a:ext cx="4819650" cy="20193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76087" y="50432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If you are interested in more information about depth test:</a:t>
            </a:r>
          </a:p>
          <a:p>
            <a:endParaRPr lang="en-US" altLang="zh-TW" dirty="0"/>
          </a:p>
          <a:p>
            <a:r>
              <a:rPr lang="en-US" altLang="zh-TW" dirty="0">
                <a:hlinkClick r:id="rId3"/>
              </a:rPr>
              <a:t>https://learnopengl.com/Advanced-OpenGL/Depth-testing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597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92369" y="211015"/>
            <a:ext cx="3490183" cy="354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+mn-lt"/>
                <a:ea typeface="+mn-ea"/>
              </a:rPr>
              <a:t>2-4. Draw the triangles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03385" y="1978269"/>
            <a:ext cx="56358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glBegin</a:t>
            </a:r>
            <a:r>
              <a:rPr lang="en-US" altLang="zh-TW" dirty="0"/>
              <a:t>(</a:t>
            </a:r>
            <a:r>
              <a:rPr lang="en-US" altLang="zh-TW" dirty="0" err="1"/>
              <a:t>Glenum</a:t>
            </a:r>
            <a:r>
              <a:rPr lang="en-US" altLang="zh-TW" dirty="0"/>
              <a:t> mode);</a:t>
            </a:r>
          </a:p>
          <a:p>
            <a:endParaRPr lang="zh-TW" altLang="en-US" dirty="0"/>
          </a:p>
          <a:p>
            <a:r>
              <a:rPr lang="en-US" altLang="zh-TW" dirty="0"/>
              <a:t>Marks the beginning of a vertex-data list.</a:t>
            </a:r>
            <a:endParaRPr lang="zh-TW" altLang="en-US" dirty="0"/>
          </a:p>
          <a:p>
            <a:r>
              <a:rPr lang="en-US" altLang="zh-TW" dirty="0"/>
              <a:t>Vertex-data include vertex’s color, normal, position, etc.</a:t>
            </a:r>
          </a:p>
          <a:p>
            <a:r>
              <a:rPr lang="en-US" altLang="zh-TW" dirty="0"/>
              <a:t>The mode specifies the primitive or primitives that will be created from vertices presented between </a:t>
            </a:r>
            <a:r>
              <a:rPr lang="en-US" altLang="zh-TW" dirty="0" err="1"/>
              <a:t>glBegin</a:t>
            </a:r>
            <a:r>
              <a:rPr lang="en-US" altLang="zh-TW" dirty="0"/>
              <a:t>() and </a:t>
            </a:r>
            <a:r>
              <a:rPr lang="en-US" altLang="zh-TW" dirty="0" err="1"/>
              <a:t>glEnd</a:t>
            </a:r>
            <a:r>
              <a:rPr lang="en-US" altLang="zh-TW" dirty="0"/>
              <a:t>().</a:t>
            </a:r>
          </a:p>
          <a:p>
            <a:endParaRPr lang="zh-TW" altLang="en-US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glEnd</a:t>
            </a:r>
            <a:r>
              <a:rPr lang="en-US" altLang="zh-TW" dirty="0"/>
              <a:t>();</a:t>
            </a:r>
          </a:p>
          <a:p>
            <a:endParaRPr lang="en-US" altLang="zh-TW" dirty="0"/>
          </a:p>
          <a:p>
            <a:r>
              <a:rPr lang="en-US" altLang="zh-TW" dirty="0"/>
              <a:t>Marks the end of a vertex-data list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938" y="764564"/>
            <a:ext cx="3962400" cy="49244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24254" y="694593"/>
            <a:ext cx="5310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By the help of OpenGL, we can draw our triangles by </a:t>
            </a:r>
          </a:p>
          <a:p>
            <a:r>
              <a:rPr lang="en-US" altLang="zh-TW" dirty="0"/>
              <a:t>simply setting the vertex data </a:t>
            </a:r>
            <a:r>
              <a:rPr lang="en-US" altLang="zh-TW" b="1" dirty="0"/>
              <a:t>between </a:t>
            </a:r>
            <a:r>
              <a:rPr lang="en-US" altLang="zh-TW" b="1" dirty="0" err="1"/>
              <a:t>glBegin</a:t>
            </a:r>
            <a:r>
              <a:rPr lang="en-US" altLang="zh-TW" b="1" dirty="0"/>
              <a:t>() and</a:t>
            </a:r>
          </a:p>
          <a:p>
            <a:r>
              <a:rPr lang="en-US" altLang="zh-TW" b="1" dirty="0" err="1"/>
              <a:t>glEnd</a:t>
            </a:r>
            <a:r>
              <a:rPr lang="en-US" altLang="zh-TW" b="1" dirty="0"/>
              <a:t>()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22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456951E-ABE7-44E7-8342-3DC96A8C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Outline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131607E-C44F-4581-86D8-0A6E73D85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192" y="2039267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Section 1. BASIC GLUT - About </a:t>
            </a:r>
            <a:r>
              <a:rPr lang="en-US" altLang="zh-TW" b="1" dirty="0">
                <a:solidFill>
                  <a:srgbClr val="0070C0"/>
                </a:solidFill>
              </a:rPr>
              <a:t>main() </a:t>
            </a:r>
            <a:r>
              <a:rPr lang="en-US" altLang="zh-TW" b="1" dirty="0"/>
              <a:t>function in basicDraw.cpp </a:t>
            </a:r>
          </a:p>
          <a:p>
            <a:pPr marL="0" indent="0">
              <a:buNone/>
            </a:pPr>
            <a:r>
              <a:rPr lang="en-US" altLang="zh-TW" dirty="0"/>
              <a:t>       1-1 Document</a:t>
            </a:r>
          </a:p>
          <a:p>
            <a:pPr marL="0" indent="0">
              <a:buNone/>
            </a:pPr>
            <a:r>
              <a:rPr lang="en-US" altLang="zh-TW" dirty="0"/>
              <a:t>       1-2 OpenGL</a:t>
            </a:r>
            <a:r>
              <a:rPr lang="en-US" altLang="zh-TW" b="1" dirty="0"/>
              <a:t> </a:t>
            </a:r>
            <a:r>
              <a:rPr lang="en-US" altLang="zh-TW" dirty="0"/>
              <a:t>Architecture</a:t>
            </a:r>
          </a:p>
          <a:p>
            <a:pPr marL="0" indent="0">
              <a:buNone/>
            </a:pPr>
            <a:r>
              <a:rPr lang="en-US" altLang="zh-TW" dirty="0"/>
              <a:t>       1-3 Initialization and window</a:t>
            </a:r>
          </a:p>
          <a:p>
            <a:pPr marL="0" indent="0">
              <a:buNone/>
            </a:pPr>
            <a:r>
              <a:rPr lang="en-US" altLang="zh-TW" dirty="0"/>
              <a:t>       1-4 Callback Registration</a:t>
            </a:r>
          </a:p>
          <a:p>
            <a:pPr marL="0" indent="0">
              <a:buNone/>
            </a:pPr>
            <a:r>
              <a:rPr lang="en-US" altLang="zh-TW" dirty="0"/>
              <a:t>       1-5 Geometric Object Rendering</a:t>
            </a:r>
          </a:p>
          <a:p>
            <a:pPr marL="0" indent="0">
              <a:buNone/>
            </a:pPr>
            <a:r>
              <a:rPr lang="en-US" altLang="zh-TW" dirty="0"/>
              <a:t>       1-6 Beginning Event Processing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112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92369" y="211015"/>
            <a:ext cx="3490183" cy="354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+mn-lt"/>
                <a:ea typeface="+mn-ea"/>
              </a:rPr>
              <a:t>2-4. Draw the triangles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75" y="995716"/>
            <a:ext cx="6018517" cy="496510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784838" y="2760785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mode of </a:t>
            </a:r>
            <a:r>
              <a:rPr lang="en-US" altLang="zh-TW" dirty="0" err="1"/>
              <a:t>glBegin</a:t>
            </a:r>
            <a:r>
              <a:rPr lang="en-US" altLang="zh-TW" dirty="0"/>
              <a:t>() :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78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938" y="764564"/>
            <a:ext cx="3962400" cy="4924425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492369" y="211015"/>
            <a:ext cx="3490183" cy="354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+mn-lt"/>
                <a:ea typeface="+mn-ea"/>
              </a:rPr>
              <a:t>2-4. Draw the triangles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92369" y="764564"/>
            <a:ext cx="589963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Can only be effective between </a:t>
            </a:r>
            <a:r>
              <a:rPr lang="en-US" altLang="zh-TW" b="1" dirty="0" err="1"/>
              <a:t>glBegin</a:t>
            </a:r>
            <a:r>
              <a:rPr lang="en-US" altLang="zh-TW" b="1" dirty="0"/>
              <a:t>() and </a:t>
            </a:r>
            <a:r>
              <a:rPr lang="en-US" altLang="zh-TW" b="1" dirty="0" err="1"/>
              <a:t>glEnd</a:t>
            </a:r>
            <a:r>
              <a:rPr lang="en-US" altLang="zh-TW" b="1" dirty="0"/>
              <a:t>() pair</a:t>
            </a:r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glColor</a:t>
            </a:r>
            <a:r>
              <a:rPr lang="en-US" altLang="zh-TW" dirty="0"/>
              <a:t>{34}{</a:t>
            </a:r>
            <a:r>
              <a:rPr lang="en-US" altLang="zh-TW" dirty="0" err="1"/>
              <a:t>sifd</a:t>
            </a:r>
            <a:r>
              <a:rPr lang="en-US" altLang="zh-TW" dirty="0"/>
              <a:t>}[v](…);</a:t>
            </a:r>
          </a:p>
          <a:p>
            <a:r>
              <a:rPr lang="en-US" altLang="zh-TW" dirty="0"/>
              <a:t>      Set the current color</a:t>
            </a:r>
          </a:p>
          <a:p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glMaterialfv</a:t>
            </a:r>
            <a:r>
              <a:rPr lang="en-US" altLang="zh-TW" dirty="0"/>
              <a:t>(	</a:t>
            </a:r>
            <a:r>
              <a:rPr lang="en-US" altLang="zh-TW" dirty="0" err="1"/>
              <a:t>GLenum</a:t>
            </a:r>
            <a:r>
              <a:rPr lang="en-US" altLang="zh-TW" dirty="0"/>
              <a:t> face,</a:t>
            </a:r>
          </a:p>
          <a:p>
            <a:r>
              <a:rPr lang="en-US" altLang="zh-TW" dirty="0"/>
              <a:t> 	                          		</a:t>
            </a:r>
            <a:r>
              <a:rPr lang="en-US" altLang="zh-TW" dirty="0" err="1"/>
              <a:t>GLenum</a:t>
            </a:r>
            <a:r>
              <a:rPr lang="en-US" altLang="zh-TW" dirty="0"/>
              <a:t> </a:t>
            </a:r>
            <a:r>
              <a:rPr lang="en-US" altLang="zh-TW" dirty="0" err="1"/>
              <a:t>pname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 	                          const </a:t>
            </a:r>
            <a:r>
              <a:rPr lang="en-US" altLang="zh-TW" dirty="0" err="1"/>
              <a:t>GLfloat</a:t>
            </a:r>
            <a:r>
              <a:rPr lang="en-US" altLang="zh-TW" dirty="0"/>
              <a:t> *params);</a:t>
            </a:r>
          </a:p>
          <a:p>
            <a:r>
              <a:rPr lang="en-US" altLang="zh-TW" dirty="0"/>
              <a:t>      Specify material parameters for the </a:t>
            </a:r>
            <a:r>
              <a:rPr lang="en-US" altLang="zh-TW" dirty="0">
                <a:solidFill>
                  <a:srgbClr val="FF0000"/>
                </a:solidFill>
              </a:rPr>
              <a:t>lighting model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      (If HW1 use lighting, use this to set the color!)</a:t>
            </a:r>
          </a:p>
          <a:p>
            <a:endParaRPr lang="zh-TW" altLang="en-US" sz="1200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>
                <a:solidFill>
                  <a:srgbClr val="0070C0"/>
                </a:solidFill>
              </a:rPr>
              <a:t>glNormal3</a:t>
            </a:r>
            <a:r>
              <a:rPr lang="en-US" altLang="zh-TW" dirty="0"/>
              <a:t>{</a:t>
            </a:r>
            <a:r>
              <a:rPr lang="en-US" altLang="zh-TW" dirty="0" err="1"/>
              <a:t>bsifd</a:t>
            </a:r>
            <a:r>
              <a:rPr lang="en-US" altLang="zh-TW" dirty="0"/>
              <a:t>}[v](…)</a:t>
            </a:r>
          </a:p>
          <a:p>
            <a:r>
              <a:rPr lang="en-US" altLang="zh-TW" dirty="0"/>
              <a:t>      Set the current normal vector</a:t>
            </a:r>
          </a:p>
          <a:p>
            <a:endParaRPr lang="zh-TW" altLang="en-US" sz="1200" dirty="0">
              <a:latin typeface="Trebuchet MS" panose="020B0603020202020204" pitchFamily="34" charset="0"/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glVertex</a:t>
            </a:r>
            <a:r>
              <a:rPr lang="en-US" altLang="zh-TW" dirty="0"/>
              <a:t>{234}{</a:t>
            </a:r>
            <a:r>
              <a:rPr lang="en-US" altLang="zh-TW" dirty="0" err="1"/>
              <a:t>sifd</a:t>
            </a:r>
            <a:r>
              <a:rPr lang="en-US" altLang="zh-TW" dirty="0"/>
              <a:t>}[v](…)</a:t>
            </a:r>
            <a:endParaRPr lang="zh-TW" altLang="en-US" sz="1400" dirty="0"/>
          </a:p>
          <a:p>
            <a:r>
              <a:rPr lang="en-US" altLang="zh-TW" dirty="0"/>
              <a:t>      Specify a vertex for use in describing a geometric object</a:t>
            </a:r>
          </a:p>
          <a:p>
            <a:endParaRPr lang="zh-TW" altLang="en-US" dirty="0"/>
          </a:p>
          <a:p>
            <a:r>
              <a:rPr lang="en-US" altLang="zh-TW" b="1" dirty="0">
                <a:solidFill>
                  <a:srgbClr val="FF0000"/>
                </a:solidFill>
              </a:rPr>
              <a:t>You have to set vertex’s attributes before </a:t>
            </a:r>
            <a:r>
              <a:rPr lang="en-US" altLang="zh-TW" b="1" dirty="0" err="1">
                <a:solidFill>
                  <a:srgbClr val="FF0000"/>
                </a:solidFill>
              </a:rPr>
              <a:t>glVertex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Ex: Use </a:t>
            </a:r>
            <a:r>
              <a:rPr lang="en-US" altLang="zh-TW" b="1" dirty="0" err="1">
                <a:solidFill>
                  <a:schemeClr val="accent3">
                    <a:lumMod val="75000"/>
                  </a:schemeClr>
                </a:solidFill>
              </a:rPr>
              <a:t>glColor</a:t>
            </a:r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() 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and </a:t>
            </a:r>
            <a:r>
              <a:rPr lang="en-US" altLang="zh-TW" b="1" dirty="0" err="1">
                <a:solidFill>
                  <a:schemeClr val="accent3">
                    <a:lumMod val="75000"/>
                  </a:schemeClr>
                </a:solidFill>
              </a:rPr>
              <a:t>glNormal</a:t>
            </a:r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() 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before </a:t>
            </a:r>
            <a:r>
              <a:rPr lang="en-US" altLang="zh-TW" b="1" dirty="0" err="1">
                <a:solidFill>
                  <a:schemeClr val="accent3">
                    <a:lumMod val="75000"/>
                  </a:schemeClr>
                </a:solidFill>
              </a:rPr>
              <a:t>glVertex</a:t>
            </a:r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() 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to set the   </a:t>
            </a:r>
          </a:p>
          <a:p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      vertex’s color and normal.</a:t>
            </a:r>
          </a:p>
          <a:p>
            <a:endParaRPr lang="en-US" altLang="zh-TW" b="1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TW" dirty="0">
              <a:latin typeface="Trebuchet MS" panose="020B0603020202020204" pitchFamily="34" charset="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14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492369" y="211015"/>
            <a:ext cx="3490183" cy="354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+mn-lt"/>
                <a:ea typeface="+mn-ea"/>
              </a:rPr>
              <a:t>2-5. Complete drawing</a:t>
            </a:r>
          </a:p>
        </p:txBody>
      </p:sp>
      <p:sp>
        <p:nvSpPr>
          <p:cNvPr id="3" name="矩形 2"/>
          <p:cNvSpPr/>
          <p:nvPr/>
        </p:nvSpPr>
        <p:spPr>
          <a:xfrm>
            <a:off x="770791" y="1185790"/>
            <a:ext cx="65619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Don’t forget to swap the buffers when you complete drawing</a:t>
            </a:r>
          </a:p>
          <a:p>
            <a:endParaRPr lang="zh-TW" altLang="en-US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glutSwapBuffers</a:t>
            </a:r>
            <a:r>
              <a:rPr lang="en-US" altLang="zh-TW" b="1" dirty="0">
                <a:solidFill>
                  <a:srgbClr val="0070C0"/>
                </a:solidFill>
              </a:rPr>
              <a:t>();</a:t>
            </a:r>
          </a:p>
          <a:p>
            <a:r>
              <a:rPr lang="en-US" altLang="zh-TW" dirty="0"/>
              <a:t>     Swap the front and back buffers.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938" y="764564"/>
            <a:ext cx="3962400" cy="4924425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560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67052" y="70339"/>
            <a:ext cx="3490183" cy="354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+mn-lt"/>
                <a:ea typeface="+mn-ea"/>
              </a:rPr>
              <a:t>2-6 Face culling</a:t>
            </a:r>
          </a:p>
          <a:p>
            <a:endParaRPr lang="en-US" altLang="zh-TW" sz="2800" b="1" dirty="0">
              <a:latin typeface="+mn-lt"/>
              <a:ea typeface="+mn-ea"/>
            </a:endParaRPr>
          </a:p>
          <a:p>
            <a:endParaRPr lang="en-US" altLang="zh-TW" sz="2800" b="1" dirty="0">
              <a:latin typeface="+mn-lt"/>
              <a:ea typeface="+mn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3714" y="636032"/>
            <a:ext cx="674021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OpenGL checks and renders all the faces that are front facing towards the viewer while discarding all the back face.</a:t>
            </a:r>
          </a:p>
          <a:p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b="1" dirty="0">
                <a:solidFill>
                  <a:srgbClr val="0070C0"/>
                </a:solidFill>
              </a:rPr>
              <a:t>glEnable</a:t>
            </a:r>
            <a:r>
              <a:rPr lang="en-US" altLang="zh-TW" dirty="0"/>
              <a:t>(GL_CULL_FACE);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TW" dirty="0"/>
          </a:p>
          <a:p>
            <a:r>
              <a:rPr lang="en-US" altLang="zh-TW" dirty="0"/>
              <a:t>      Enable OpenGL's GL_CULL_FACE option.</a:t>
            </a:r>
          </a:p>
          <a:p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glCullFace</a:t>
            </a:r>
            <a:r>
              <a:rPr lang="en-US" altLang="zh-TW" dirty="0"/>
              <a:t> (</a:t>
            </a:r>
            <a:r>
              <a:rPr lang="en-US" altLang="zh-TW" dirty="0" err="1"/>
              <a:t>GLenum</a:t>
            </a:r>
            <a:r>
              <a:rPr lang="en-US" altLang="zh-TW" dirty="0"/>
              <a:t> mode)</a:t>
            </a:r>
          </a:p>
          <a:p>
            <a:endParaRPr lang="en-US" altLang="zh-TW" dirty="0"/>
          </a:p>
          <a:p>
            <a:r>
              <a:rPr lang="en-US" altLang="zh-TW" dirty="0"/>
              <a:t>      Specify whether front or back facing faces can be culled.</a:t>
            </a:r>
          </a:p>
          <a:p>
            <a:r>
              <a:rPr lang="en-US" altLang="zh-TW" dirty="0"/>
              <a:t>      mode: GL_BACK,GL_FRONT,GL_FRONT_AND_BACK</a:t>
            </a:r>
          </a:p>
          <a:p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      Ex. </a:t>
            </a:r>
            <a:r>
              <a:rPr lang="en-US" altLang="zh-TW" dirty="0" err="1">
                <a:solidFill>
                  <a:schemeClr val="accent3">
                    <a:lumMod val="75000"/>
                  </a:schemeClr>
                </a:solidFill>
              </a:rPr>
              <a:t>glCullFace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(GL_BACK) culls only the back faces. OpenGL allows         	   us to change the type of face that we want to cull as well.</a:t>
            </a:r>
          </a:p>
          <a:p>
            <a:endParaRPr lang="en-US" altLang="zh-TW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rgbClr val="0070C0"/>
                </a:solidFill>
              </a:rPr>
              <a:t>glFrontFace</a:t>
            </a:r>
            <a:r>
              <a:rPr lang="en-US" altLang="zh-TW" dirty="0"/>
              <a:t> (</a:t>
            </a:r>
            <a:r>
              <a:rPr lang="en-US" altLang="zh-TW" dirty="0" err="1"/>
              <a:t>GLenum</a:t>
            </a:r>
            <a:r>
              <a:rPr lang="en-US" altLang="zh-TW" dirty="0"/>
              <a:t> mode);</a:t>
            </a:r>
          </a:p>
          <a:p>
            <a:endParaRPr lang="en-US" altLang="zh-TW" dirty="0"/>
          </a:p>
          <a:p>
            <a:r>
              <a:rPr lang="en-US" altLang="zh-TW" dirty="0"/>
              <a:t>      Define front and back facing polygons</a:t>
            </a:r>
          </a:p>
          <a:p>
            <a:r>
              <a:rPr lang="en-US" altLang="zh-TW" dirty="0"/>
              <a:t>      mode: GL_CW, GL_CCW. The default value is GL_CCW.</a:t>
            </a:r>
          </a:p>
          <a:p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      Ex. </a:t>
            </a:r>
            <a:r>
              <a:rPr lang="en-US" altLang="zh-TW" dirty="0" err="1">
                <a:solidFill>
                  <a:schemeClr val="accent3">
                    <a:lumMod val="75000"/>
                  </a:schemeClr>
                </a:solidFill>
              </a:rPr>
              <a:t>glFrontFace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(GL_CCW) =&gt;counter-clockwise ordering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13" name="等腰三角形 12"/>
          <p:cNvSpPr/>
          <p:nvPr/>
        </p:nvSpPr>
        <p:spPr>
          <a:xfrm>
            <a:off x="7526215" y="864632"/>
            <a:ext cx="2743199" cy="19782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702919" y="521865"/>
            <a:ext cx="38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226919" y="2760759"/>
            <a:ext cx="38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288824" y="2658236"/>
            <a:ext cx="38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18" name="等腰三角形 17"/>
          <p:cNvSpPr/>
          <p:nvPr/>
        </p:nvSpPr>
        <p:spPr>
          <a:xfrm>
            <a:off x="7678617" y="3565389"/>
            <a:ext cx="2743199" cy="197827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855319" y="3250411"/>
            <a:ext cx="38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0379319" y="5489305"/>
            <a:ext cx="38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441224" y="5386782"/>
            <a:ext cx="38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36" name="弧形箭號 (左彎) 35"/>
          <p:cNvSpPr/>
          <p:nvPr/>
        </p:nvSpPr>
        <p:spPr>
          <a:xfrm rot="10012073" flipV="1">
            <a:off x="8559311" y="1550156"/>
            <a:ext cx="592015" cy="1030965"/>
          </a:xfrm>
          <a:prstGeom prst="curvedLeftArrow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弧形箭號 (左彎) 36"/>
          <p:cNvSpPr/>
          <p:nvPr/>
        </p:nvSpPr>
        <p:spPr>
          <a:xfrm rot="20912513">
            <a:off x="8867942" y="4217044"/>
            <a:ext cx="592015" cy="1127901"/>
          </a:xfrm>
          <a:prstGeom prst="curvedLeftArrow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797590" y="3505162"/>
            <a:ext cx="194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 - B - C</a:t>
            </a:r>
          </a:p>
          <a:p>
            <a:r>
              <a:rPr lang="en-US" altLang="zh-TW" dirty="0"/>
              <a:t>Clockwise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9718488" y="934915"/>
            <a:ext cx="194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 - C - B</a:t>
            </a:r>
          </a:p>
          <a:p>
            <a:r>
              <a:rPr lang="en-US" altLang="zh-TW" dirty="0"/>
              <a:t>Counter-clockwise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6773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67051" y="70339"/>
            <a:ext cx="6013941" cy="354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+mn-lt"/>
                <a:ea typeface="+mn-ea"/>
              </a:rPr>
              <a:t>2-7 More Information about OpenGL …</a:t>
            </a:r>
          </a:p>
          <a:p>
            <a:r>
              <a:rPr lang="en-US" altLang="zh-TW" sz="2800" b="1" dirty="0">
                <a:latin typeface="+mn-lt"/>
                <a:ea typeface="+mn-ea"/>
              </a:rPr>
              <a:t>OpenGL data type </a:t>
            </a:r>
          </a:p>
          <a:p>
            <a:endParaRPr lang="en-US" altLang="zh-TW" sz="2800" b="1" dirty="0">
              <a:latin typeface="+mn-lt"/>
              <a:ea typeface="+mn-ea"/>
            </a:endParaRPr>
          </a:p>
          <a:p>
            <a:endParaRPr lang="en-US" altLang="zh-TW" sz="2800" b="1" dirty="0">
              <a:latin typeface="+mn-lt"/>
              <a:ea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3" y="1580952"/>
            <a:ext cx="11614521" cy="3237231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153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67051" y="70339"/>
            <a:ext cx="5987564" cy="354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+mn-lt"/>
                <a:ea typeface="+mn-ea"/>
              </a:rPr>
              <a:t>2-7 More Information about OpenGL … </a:t>
            </a:r>
          </a:p>
          <a:p>
            <a:r>
              <a:rPr lang="en-US" altLang="zh-TW" sz="2800" b="1" dirty="0">
                <a:latin typeface="+mn-lt"/>
                <a:ea typeface="+mn-ea"/>
              </a:rPr>
              <a:t>OpenGL coordinate system</a:t>
            </a:r>
          </a:p>
          <a:p>
            <a:endParaRPr lang="en-US" altLang="zh-TW" sz="2800" b="1" dirty="0">
              <a:latin typeface="+mn-lt"/>
              <a:ea typeface="+mn-ea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2741734" y="3552091"/>
            <a:ext cx="4281854" cy="175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>
            <a:cxnSpLocks/>
          </p:cNvCxnSpPr>
          <p:nvPr/>
        </p:nvCxnSpPr>
        <p:spPr>
          <a:xfrm flipV="1">
            <a:off x="4800599" y="1726223"/>
            <a:ext cx="0" cy="361491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H="1">
            <a:off x="3534508" y="2479430"/>
            <a:ext cx="2394438" cy="232996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3112476" y="4735736"/>
            <a:ext cx="70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92D050"/>
                </a:solidFill>
              </a:rPr>
              <a:t>+Z</a:t>
            </a:r>
            <a:endParaRPr lang="zh-TW" altLang="en-US" sz="2800" dirty="0">
              <a:solidFill>
                <a:srgbClr val="92D05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283802" y="3299274"/>
            <a:ext cx="70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-x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023588" y="3290481"/>
            <a:ext cx="70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+x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846884" y="2050767"/>
            <a:ext cx="70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92D050"/>
                </a:solidFill>
              </a:rPr>
              <a:t>-Z</a:t>
            </a:r>
            <a:endParaRPr lang="zh-TW" altLang="en-US" sz="2800" dirty="0">
              <a:solidFill>
                <a:srgbClr val="92D05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530968" y="1203002"/>
            <a:ext cx="70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</a:rPr>
              <a:t>+Y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589314" y="5304305"/>
            <a:ext cx="70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</a:rPr>
              <a:t>-Y</a:t>
            </a:r>
            <a:endParaRPr lang="zh-TW" altLang="en-US" sz="2800" dirty="0">
              <a:solidFill>
                <a:srgbClr val="0070C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503984" y="1643008"/>
            <a:ext cx="291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Right-handed system</a:t>
            </a:r>
          </a:p>
          <a:p>
            <a:endParaRPr lang="zh-TW" altLang="en-US" dirty="0"/>
          </a:p>
        </p:txBody>
      </p:sp>
      <p:sp>
        <p:nvSpPr>
          <p:cNvPr id="27" name="圓形箭號 26"/>
          <p:cNvSpPr/>
          <p:nvPr/>
        </p:nvSpPr>
        <p:spPr>
          <a:xfrm rot="2636340" flipH="1">
            <a:off x="4756584" y="2248209"/>
            <a:ext cx="1315540" cy="1437909"/>
          </a:xfrm>
          <a:prstGeom prst="circularArrow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519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86002" y="2488222"/>
            <a:ext cx="8194430" cy="1335727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+mn-lt"/>
              </a:rPr>
              <a:t>OpenGL-Transform</a:t>
            </a:r>
            <a:br>
              <a:rPr lang="en-US" altLang="zh-TW" b="1" dirty="0">
                <a:latin typeface="+mn-lt"/>
              </a:rPr>
            </a:br>
            <a:r>
              <a:rPr lang="en-US" altLang="zh-TW" sz="2400" dirty="0">
                <a:latin typeface="+mn-lt"/>
              </a:rPr>
              <a:t>                         How to rotate the planet in OpenGL?</a:t>
            </a:r>
            <a:endParaRPr lang="zh-TW" altLang="en-US" sz="24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075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566F36E-1B29-48AD-9CE4-56881449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3-1 Overview</a:t>
            </a:r>
            <a:endParaRPr lang="zh-TW" altLang="en-US" b="1" dirty="0">
              <a:latin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B32EE8D9-1B63-4449-9A5F-5AA9E9EF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222" y="2039267"/>
            <a:ext cx="7058025" cy="33242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B9BFE1C3-74EC-4D7C-AD24-96E9029E8067}"/>
              </a:ext>
            </a:extLst>
          </p:cNvPr>
          <p:cNvSpPr txBox="1"/>
          <p:nvPr/>
        </p:nvSpPr>
        <p:spPr>
          <a:xfrm>
            <a:off x="1799063" y="1854601"/>
            <a:ext cx="78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Vertex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="" xmlns:a16="http://schemas.microsoft.com/office/drawing/2014/main" id="{4222B4BD-90FB-4DC6-AF6B-F675C25CF71D}"/>
              </a:ext>
            </a:extLst>
          </p:cNvPr>
          <p:cNvSpPr/>
          <p:nvPr/>
        </p:nvSpPr>
        <p:spPr>
          <a:xfrm>
            <a:off x="776614" y="2429975"/>
            <a:ext cx="2830882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Modeling Transformation</a:t>
            </a:r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="" xmlns:a16="http://schemas.microsoft.com/office/drawing/2014/main" id="{45B21190-FCBE-4A32-A6B5-99AEF604EACF}"/>
              </a:ext>
            </a:extLst>
          </p:cNvPr>
          <p:cNvSpPr/>
          <p:nvPr/>
        </p:nvSpPr>
        <p:spPr>
          <a:xfrm>
            <a:off x="776614" y="3086057"/>
            <a:ext cx="2830882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Viewing Transformation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="" xmlns:a16="http://schemas.microsoft.com/office/drawing/2014/main" id="{E9894A33-5F9C-43E5-A7F2-2E2EC98BF62B}"/>
              </a:ext>
            </a:extLst>
          </p:cNvPr>
          <p:cNvSpPr/>
          <p:nvPr/>
        </p:nvSpPr>
        <p:spPr>
          <a:xfrm>
            <a:off x="776614" y="3778820"/>
            <a:ext cx="2830882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Projection Transformation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="" xmlns:a16="http://schemas.microsoft.com/office/drawing/2014/main" id="{C7F95FCC-3D6F-466A-BAE9-927BC7B6769B}"/>
              </a:ext>
            </a:extLst>
          </p:cNvPr>
          <p:cNvSpPr/>
          <p:nvPr/>
        </p:nvSpPr>
        <p:spPr>
          <a:xfrm>
            <a:off x="776614" y="4471583"/>
            <a:ext cx="2830882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Normalization and Clipping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="" xmlns:a16="http://schemas.microsoft.com/office/drawing/2014/main" id="{F5FBEEC1-35F1-4131-A5C0-3E6448945FA7}"/>
              </a:ext>
            </a:extLst>
          </p:cNvPr>
          <p:cNvSpPr/>
          <p:nvPr/>
        </p:nvSpPr>
        <p:spPr>
          <a:xfrm>
            <a:off x="776614" y="5159776"/>
            <a:ext cx="2830882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Viewport Transformation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="" xmlns:a16="http://schemas.microsoft.com/office/drawing/2014/main" id="{3D032971-1879-4A11-B6A9-B7B62CEFE5E7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2192055" y="2223933"/>
            <a:ext cx="0" cy="20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="" xmlns:a16="http://schemas.microsoft.com/office/drawing/2014/main" id="{50C8FE79-E63B-4CE0-B3AE-4BDC88EB41E9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192055" y="2799307"/>
            <a:ext cx="0" cy="286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="" xmlns:a16="http://schemas.microsoft.com/office/drawing/2014/main" id="{3F891F6E-38A2-46D9-AD67-66B79D7623AE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192055" y="3455389"/>
            <a:ext cx="0" cy="32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="" xmlns:a16="http://schemas.microsoft.com/office/drawing/2014/main" id="{8A6F9C04-5D20-4EB7-92A2-A3255A7227E1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192055" y="4148152"/>
            <a:ext cx="0" cy="32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="" xmlns:a16="http://schemas.microsoft.com/office/drawing/2014/main" id="{E72DB388-77DF-4ACA-A223-94A71ACFD447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192055" y="4840915"/>
            <a:ext cx="0" cy="31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="" xmlns:a16="http://schemas.microsoft.com/office/drawing/2014/main" id="{F8C2240E-60AB-410B-838C-016936E432C7}"/>
              </a:ext>
            </a:extLst>
          </p:cNvPr>
          <p:cNvCxnSpPr>
            <a:stCxn id="12" idx="2"/>
          </p:cNvCxnSpPr>
          <p:nvPr/>
        </p:nvCxnSpPr>
        <p:spPr>
          <a:xfrm>
            <a:off x="2192055" y="5529108"/>
            <a:ext cx="0" cy="470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DC8496B0-96C0-445F-908E-BBF910793353}"/>
              </a:ext>
            </a:extLst>
          </p:cNvPr>
          <p:cNvSpPr/>
          <p:nvPr/>
        </p:nvSpPr>
        <p:spPr>
          <a:xfrm>
            <a:off x="5336088" y="2555310"/>
            <a:ext cx="6601216" cy="1102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6" name="右中括弧 25">
            <a:extLst>
              <a:ext uri="{FF2B5EF4-FFF2-40B4-BE49-F238E27FC236}">
                <a16:creationId xmlns="" xmlns:a16="http://schemas.microsoft.com/office/drawing/2014/main" id="{C7C5B2CC-D84E-4CBF-9725-3D96FCD2674E}"/>
              </a:ext>
            </a:extLst>
          </p:cNvPr>
          <p:cNvSpPr/>
          <p:nvPr/>
        </p:nvSpPr>
        <p:spPr>
          <a:xfrm>
            <a:off x="3745282" y="2429975"/>
            <a:ext cx="255205" cy="102541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="" xmlns:a16="http://schemas.microsoft.com/office/drawing/2014/main" id="{A1885883-F0ED-45D2-840A-6354A8798EC5}"/>
              </a:ext>
            </a:extLst>
          </p:cNvPr>
          <p:cNvCxnSpPr>
            <a:stCxn id="26" idx="2"/>
          </p:cNvCxnSpPr>
          <p:nvPr/>
        </p:nvCxnSpPr>
        <p:spPr>
          <a:xfrm>
            <a:off x="4000487" y="2942682"/>
            <a:ext cx="1335601" cy="143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8137014F-4CD3-48A7-9A04-2E45E96D67A6}"/>
              </a:ext>
            </a:extLst>
          </p:cNvPr>
          <p:cNvSpPr/>
          <p:nvPr/>
        </p:nvSpPr>
        <p:spPr>
          <a:xfrm>
            <a:off x="5336088" y="3682652"/>
            <a:ext cx="6601216" cy="10146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右中括弧 29">
            <a:extLst>
              <a:ext uri="{FF2B5EF4-FFF2-40B4-BE49-F238E27FC236}">
                <a16:creationId xmlns="" xmlns:a16="http://schemas.microsoft.com/office/drawing/2014/main" id="{94262585-5E38-4D98-B296-05FE73D82F8C}"/>
              </a:ext>
            </a:extLst>
          </p:cNvPr>
          <p:cNvSpPr/>
          <p:nvPr/>
        </p:nvSpPr>
        <p:spPr>
          <a:xfrm>
            <a:off x="3745283" y="3815501"/>
            <a:ext cx="255204" cy="332651"/>
          </a:xfrm>
          <a:prstGeom prst="rightBracket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="" xmlns:a16="http://schemas.microsoft.com/office/drawing/2014/main" id="{716285FF-8A56-4335-8FD8-A9084AD53159}"/>
              </a:ext>
            </a:extLst>
          </p:cNvPr>
          <p:cNvCxnSpPr>
            <a:stCxn id="30" idx="2"/>
          </p:cNvCxnSpPr>
          <p:nvPr/>
        </p:nvCxnSpPr>
        <p:spPr>
          <a:xfrm>
            <a:off x="4000487" y="3981827"/>
            <a:ext cx="1335601" cy="16632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E58B5095-A985-45FC-8A50-7A96719D0308}"/>
              </a:ext>
            </a:extLst>
          </p:cNvPr>
          <p:cNvSpPr/>
          <p:nvPr/>
        </p:nvSpPr>
        <p:spPr>
          <a:xfrm>
            <a:off x="5336088" y="4722312"/>
            <a:ext cx="3469709" cy="52643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右中括弧 33">
            <a:extLst>
              <a:ext uri="{FF2B5EF4-FFF2-40B4-BE49-F238E27FC236}">
                <a16:creationId xmlns="" xmlns:a16="http://schemas.microsoft.com/office/drawing/2014/main" id="{9D93ABC6-9EDA-43C1-AEA0-EC4E936371A9}"/>
              </a:ext>
            </a:extLst>
          </p:cNvPr>
          <p:cNvSpPr/>
          <p:nvPr/>
        </p:nvSpPr>
        <p:spPr>
          <a:xfrm>
            <a:off x="3745282" y="5159776"/>
            <a:ext cx="217080" cy="369332"/>
          </a:xfrm>
          <a:prstGeom prst="rightBracke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="" xmlns:a16="http://schemas.microsoft.com/office/drawing/2014/main" id="{FE2DDFFD-DF61-48D5-97B2-12400617D587}"/>
              </a:ext>
            </a:extLst>
          </p:cNvPr>
          <p:cNvCxnSpPr>
            <a:stCxn id="34" idx="2"/>
          </p:cNvCxnSpPr>
          <p:nvPr/>
        </p:nvCxnSpPr>
        <p:spPr>
          <a:xfrm flipV="1">
            <a:off x="3962362" y="4997885"/>
            <a:ext cx="1373726" cy="34655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216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64728-E6D3-40C3-BDE2-F1B70F1D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3-2 </a:t>
            </a:r>
            <a:r>
              <a:rPr lang="en-US" altLang="zh-TW" b="1" dirty="0" err="1">
                <a:latin typeface="+mn-lt"/>
              </a:rPr>
              <a:t>ModelView</a:t>
            </a:r>
            <a:r>
              <a:rPr lang="en-US" altLang="zh-TW" b="1" dirty="0">
                <a:latin typeface="+mn-lt"/>
              </a:rPr>
              <a:t> Matrix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A08804-3EA5-47E5-A6BC-0E75D6C02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glMatrixMode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GLenum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mode</a:t>
            </a:r>
            <a:r>
              <a:rPr lang="en-US" altLang="zh-TW" dirty="0"/>
              <a:t>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There are three different modes :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GL_MODELVIEW, GL_PROJECTION, or GL_TEXTURE.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Each mode has its corresponding matrix stack, and only one matrix stack is active at a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glLoadIdentity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dirty="0"/>
              <a:t>(void);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Replace the current matrix with the identity matrix.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gluLookAt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GLdouble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eyex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eyey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eyez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centerx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centery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centerz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upx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upy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upz</a:t>
            </a:r>
            <a:r>
              <a:rPr lang="en-US" altLang="zh-TW" dirty="0"/>
              <a:t>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Viewing direction is from (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eyex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eyey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eyez</a:t>
            </a:r>
            <a:r>
              <a:rPr lang="en-US" altLang="zh-TW" dirty="0"/>
              <a:t>) to (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centerx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centery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centerz</a:t>
            </a:r>
            <a:r>
              <a:rPr lang="en-US" altLang="zh-TW" dirty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Camera’s up vector is (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upx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upy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upz</a:t>
            </a:r>
            <a:r>
              <a:rPr lang="en-US" altLang="zh-TW" dirty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Changing the parameters in </a:t>
            </a:r>
            <a:r>
              <a:rPr lang="en-US" altLang="zh-TW" dirty="0" err="1"/>
              <a:t>gluLookAt</a:t>
            </a:r>
            <a:r>
              <a:rPr lang="en-US" altLang="zh-TW" dirty="0"/>
              <a:t>() means changing the </a:t>
            </a:r>
          </a:p>
          <a:p>
            <a:pPr marL="201168" lvl="1" indent="0">
              <a:buNone/>
            </a:pPr>
            <a:r>
              <a:rPr lang="en-US" altLang="zh-TW" dirty="0"/>
              <a:t>    camera’s position, not the object’s position.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="" xmlns:a16="http://schemas.microsoft.com/office/drawing/2014/main" id="{B6904C64-30BA-4B0B-BB66-475D808BA410}"/>
              </a:ext>
            </a:extLst>
          </p:cNvPr>
          <p:cNvCxnSpPr>
            <a:cxnSpLocks/>
          </p:cNvCxnSpPr>
          <p:nvPr/>
        </p:nvCxnSpPr>
        <p:spPr>
          <a:xfrm flipV="1">
            <a:off x="9151369" y="4933439"/>
            <a:ext cx="973596" cy="800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106DB549-49A4-4A7C-9B93-DBBB09BEE6D8}"/>
              </a:ext>
            </a:extLst>
          </p:cNvPr>
          <p:cNvSpPr txBox="1"/>
          <p:nvPr/>
        </p:nvSpPr>
        <p:spPr>
          <a:xfrm>
            <a:off x="8297562" y="5715233"/>
            <a:ext cx="181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Camera position</a:t>
            </a:r>
          </a:p>
          <a:p>
            <a:r>
              <a:rPr lang="en-US" altLang="zh-TW" dirty="0">
                <a:solidFill>
                  <a:srgbClr val="7030A0"/>
                </a:solidFill>
              </a:rPr>
              <a:t>(</a:t>
            </a:r>
            <a:r>
              <a:rPr lang="en-US" altLang="zh-TW" dirty="0" err="1">
                <a:solidFill>
                  <a:srgbClr val="7030A0"/>
                </a:solidFill>
              </a:rPr>
              <a:t>eyex</a:t>
            </a:r>
            <a:r>
              <a:rPr lang="en-US" altLang="zh-TW" dirty="0">
                <a:solidFill>
                  <a:srgbClr val="7030A0"/>
                </a:solidFill>
              </a:rPr>
              <a:t>, </a:t>
            </a:r>
            <a:r>
              <a:rPr lang="en-US" altLang="zh-TW" dirty="0" err="1">
                <a:solidFill>
                  <a:srgbClr val="7030A0"/>
                </a:solidFill>
              </a:rPr>
              <a:t>eyey</a:t>
            </a:r>
            <a:r>
              <a:rPr lang="en-US" altLang="zh-TW" dirty="0">
                <a:solidFill>
                  <a:srgbClr val="7030A0"/>
                </a:solidFill>
              </a:rPr>
              <a:t>, </a:t>
            </a:r>
            <a:r>
              <a:rPr lang="en-US" altLang="zh-TW" dirty="0" err="1">
                <a:solidFill>
                  <a:srgbClr val="7030A0"/>
                </a:solidFill>
              </a:rPr>
              <a:t>eyez</a:t>
            </a:r>
            <a:r>
              <a:rPr lang="en-US" altLang="zh-TW" dirty="0">
                <a:solidFill>
                  <a:srgbClr val="7030A0"/>
                </a:solidFill>
              </a:rPr>
              <a:t>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="" xmlns:a16="http://schemas.microsoft.com/office/drawing/2014/main" id="{312975F5-4FCB-42AF-A1C6-1660EB9126D1}"/>
              </a:ext>
            </a:extLst>
          </p:cNvPr>
          <p:cNvSpPr/>
          <p:nvPr/>
        </p:nvSpPr>
        <p:spPr>
          <a:xfrm flipV="1">
            <a:off x="10124965" y="4828178"/>
            <a:ext cx="176621" cy="1261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2FBF6D60-BFFE-4332-A4F6-D7324EC09545}"/>
              </a:ext>
            </a:extLst>
          </p:cNvPr>
          <p:cNvSpPr txBox="1"/>
          <p:nvPr/>
        </p:nvSpPr>
        <p:spPr>
          <a:xfrm>
            <a:off x="9547750" y="5032797"/>
            <a:ext cx="2635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       </a:t>
            </a:r>
            <a:r>
              <a:rPr lang="en-US" altLang="zh-TW" dirty="0">
                <a:solidFill>
                  <a:srgbClr val="7030A0"/>
                </a:solidFill>
              </a:rPr>
              <a:t>Look at the point</a:t>
            </a:r>
          </a:p>
          <a:p>
            <a:r>
              <a:rPr lang="en-US" altLang="zh-TW" dirty="0">
                <a:solidFill>
                  <a:srgbClr val="7030A0"/>
                </a:solidFill>
              </a:rPr>
              <a:t>(</a:t>
            </a:r>
            <a:r>
              <a:rPr lang="en-US" altLang="zh-TW" dirty="0" err="1">
                <a:solidFill>
                  <a:srgbClr val="7030A0"/>
                </a:solidFill>
              </a:rPr>
              <a:t>centerx</a:t>
            </a:r>
            <a:r>
              <a:rPr lang="en-US" altLang="zh-TW" dirty="0">
                <a:solidFill>
                  <a:srgbClr val="7030A0"/>
                </a:solidFill>
              </a:rPr>
              <a:t>, </a:t>
            </a:r>
            <a:r>
              <a:rPr lang="en-US" altLang="zh-TW" dirty="0" err="1">
                <a:solidFill>
                  <a:srgbClr val="7030A0"/>
                </a:solidFill>
              </a:rPr>
              <a:t>centery</a:t>
            </a:r>
            <a:r>
              <a:rPr lang="en-US" altLang="zh-TW" dirty="0">
                <a:solidFill>
                  <a:srgbClr val="7030A0"/>
                </a:solidFill>
              </a:rPr>
              <a:t>, </a:t>
            </a:r>
            <a:r>
              <a:rPr lang="en-US" altLang="zh-TW" dirty="0" err="1">
                <a:solidFill>
                  <a:srgbClr val="7030A0"/>
                </a:solidFill>
              </a:rPr>
              <a:t>centerz</a:t>
            </a:r>
            <a:r>
              <a:rPr lang="en-US" altLang="zh-TW" dirty="0">
                <a:solidFill>
                  <a:srgbClr val="7030A0"/>
                </a:solidFill>
              </a:rPr>
              <a:t>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="" xmlns:a16="http://schemas.microsoft.com/office/drawing/2014/main" id="{7ECDCD0E-2D8C-4DCA-B834-DFF1E8A2D79C}"/>
              </a:ext>
            </a:extLst>
          </p:cNvPr>
          <p:cNvCxnSpPr>
            <a:cxnSpLocks/>
          </p:cNvCxnSpPr>
          <p:nvPr/>
        </p:nvCxnSpPr>
        <p:spPr>
          <a:xfrm flipV="1">
            <a:off x="9163895" y="4707972"/>
            <a:ext cx="0" cy="998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DBE5693F-2624-4682-ADEC-F4E6311CB90F}"/>
              </a:ext>
            </a:extLst>
          </p:cNvPr>
          <p:cNvSpPr txBox="1"/>
          <p:nvPr/>
        </p:nvSpPr>
        <p:spPr>
          <a:xfrm>
            <a:off x="7664648" y="4897758"/>
            <a:ext cx="1547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     </a:t>
            </a:r>
            <a:r>
              <a:rPr lang="en-US" altLang="zh-TW" dirty="0">
                <a:solidFill>
                  <a:srgbClr val="FF0000"/>
                </a:solidFill>
              </a:rPr>
              <a:t>Up vector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 err="1">
                <a:solidFill>
                  <a:srgbClr val="FF0000"/>
                </a:solidFill>
              </a:rPr>
              <a:t>upx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upy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upz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="" xmlns:a16="http://schemas.microsoft.com/office/drawing/2014/main" id="{425718A0-3FDB-4DF7-8413-D843CCD848E0}"/>
              </a:ext>
            </a:extLst>
          </p:cNvPr>
          <p:cNvSpPr/>
          <p:nvPr/>
        </p:nvSpPr>
        <p:spPr>
          <a:xfrm>
            <a:off x="9053465" y="5640506"/>
            <a:ext cx="230352" cy="15153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20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64728-E6D3-40C3-BDE2-F1B70F1D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3-3 Modeling Transformation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A08804-3EA5-47E5-A6BC-0E75D6C0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758" y="2039267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void </a:t>
            </a:r>
            <a:r>
              <a:rPr lang="en-US" altLang="zh-TW" b="1" dirty="0" err="1">
                <a:solidFill>
                  <a:schemeClr val="accent2">
                    <a:lumMod val="50000"/>
                  </a:schemeClr>
                </a:solidFill>
              </a:rPr>
              <a:t>glTranslate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{</a:t>
            </a:r>
            <a:r>
              <a:rPr lang="en-US" altLang="zh-TW" b="1" dirty="0" err="1">
                <a:solidFill>
                  <a:schemeClr val="accent2">
                    <a:lumMod val="50000"/>
                  </a:schemeClr>
                </a:solidFill>
              </a:rPr>
              <a:t>fd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} </a:t>
            </a:r>
            <a:r>
              <a:rPr lang="en-US" altLang="zh-TW" dirty="0"/>
              <a:t>(TYPE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en-US" altLang="zh-TW" dirty="0"/>
              <a:t>, TYPE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</a:t>
            </a:r>
            <a:r>
              <a:rPr lang="en-US" altLang="zh-TW" dirty="0"/>
              <a:t>, TYPE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z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It will translate the object’s vertices by the given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x, y, z </a:t>
            </a:r>
            <a:r>
              <a:rPr lang="en-US" altLang="zh-TW" dirty="0"/>
              <a:t>values.</a:t>
            </a: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="" xmlns:a16="http://schemas.microsoft.com/office/drawing/2014/main" id="{2F638E7C-AF2E-40E5-96F0-FEDF7A495BA9}"/>
              </a:ext>
            </a:extLst>
          </p:cNvPr>
          <p:cNvSpPr/>
          <p:nvPr/>
        </p:nvSpPr>
        <p:spPr>
          <a:xfrm>
            <a:off x="1220758" y="3044237"/>
            <a:ext cx="1334552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Current Matrix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="" xmlns:a16="http://schemas.microsoft.com/office/drawing/2014/main" id="{E189E8AF-706B-4707-BC49-E04CE719D01B}"/>
              </a:ext>
            </a:extLst>
          </p:cNvPr>
          <p:cNvSpPr/>
          <p:nvPr/>
        </p:nvSpPr>
        <p:spPr>
          <a:xfrm>
            <a:off x="3076697" y="3044237"/>
            <a:ext cx="1946240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Object’s vertices (x1,y1,z1)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="" xmlns:a16="http://schemas.microsoft.com/office/drawing/2014/main" id="{B87B20A0-02D4-4ECE-AAFB-581B8765A387}"/>
              </a:ext>
            </a:extLst>
          </p:cNvPr>
          <p:cNvSpPr/>
          <p:nvPr/>
        </p:nvSpPr>
        <p:spPr>
          <a:xfrm>
            <a:off x="6214997" y="3044237"/>
            <a:ext cx="1334552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Current Matrix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="" xmlns:a16="http://schemas.microsoft.com/office/drawing/2014/main" id="{7C1C53DC-96C8-40CF-9E66-B21EBE032639}"/>
              </a:ext>
            </a:extLst>
          </p:cNvPr>
          <p:cNvSpPr/>
          <p:nvPr/>
        </p:nvSpPr>
        <p:spPr>
          <a:xfrm>
            <a:off x="7998366" y="3044237"/>
            <a:ext cx="1334552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glTranslate</a:t>
            </a:r>
            <a:r>
              <a:rPr lang="en-US" altLang="zh-TW" dirty="0"/>
              <a:t> Matrix</a:t>
            </a:r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="" xmlns:a16="http://schemas.microsoft.com/office/drawing/2014/main" id="{DC8F5236-84C7-4DF4-90F6-BD37AD57AAD2}"/>
              </a:ext>
            </a:extLst>
          </p:cNvPr>
          <p:cNvSpPr/>
          <p:nvPr/>
        </p:nvSpPr>
        <p:spPr>
          <a:xfrm>
            <a:off x="9877301" y="3044237"/>
            <a:ext cx="1946240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Object’s vertices (x1,y1,z1)</a:t>
            </a:r>
            <a:endParaRPr lang="zh-TW" altLang="en-US" dirty="0"/>
          </a:p>
        </p:txBody>
      </p:sp>
      <p:sp>
        <p:nvSpPr>
          <p:cNvPr id="10" name="乘號 9">
            <a:extLst>
              <a:ext uri="{FF2B5EF4-FFF2-40B4-BE49-F238E27FC236}">
                <a16:creationId xmlns="" xmlns:a16="http://schemas.microsoft.com/office/drawing/2014/main" id="{9E04D92E-7044-4C34-BF7B-31BE1086F8F2}"/>
              </a:ext>
            </a:extLst>
          </p:cNvPr>
          <p:cNvSpPr/>
          <p:nvPr/>
        </p:nvSpPr>
        <p:spPr>
          <a:xfrm>
            <a:off x="2605414" y="3236824"/>
            <a:ext cx="421179" cy="4665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乘號 10">
            <a:extLst>
              <a:ext uri="{FF2B5EF4-FFF2-40B4-BE49-F238E27FC236}">
                <a16:creationId xmlns="" xmlns:a16="http://schemas.microsoft.com/office/drawing/2014/main" id="{0602B083-97EC-4C57-A564-B78C116FFB60}"/>
              </a:ext>
            </a:extLst>
          </p:cNvPr>
          <p:cNvSpPr/>
          <p:nvPr/>
        </p:nvSpPr>
        <p:spPr>
          <a:xfrm>
            <a:off x="7549682" y="3249351"/>
            <a:ext cx="421179" cy="4665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乘號 11">
            <a:extLst>
              <a:ext uri="{FF2B5EF4-FFF2-40B4-BE49-F238E27FC236}">
                <a16:creationId xmlns="" xmlns:a16="http://schemas.microsoft.com/office/drawing/2014/main" id="{5A4CE232-7D72-4A95-B4CE-503FCFC14B51}"/>
              </a:ext>
            </a:extLst>
          </p:cNvPr>
          <p:cNvSpPr/>
          <p:nvPr/>
        </p:nvSpPr>
        <p:spPr>
          <a:xfrm>
            <a:off x="9394520" y="3232128"/>
            <a:ext cx="421179" cy="4665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="" xmlns:a16="http://schemas.microsoft.com/office/drawing/2014/main" id="{D7E88126-C42D-413A-A46F-2C73E85CE86A}"/>
              </a:ext>
            </a:extLst>
          </p:cNvPr>
          <p:cNvCxnSpPr/>
          <p:nvPr/>
        </p:nvCxnSpPr>
        <p:spPr>
          <a:xfrm>
            <a:off x="2427154" y="5350029"/>
            <a:ext cx="1663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="" xmlns:a16="http://schemas.microsoft.com/office/drawing/2014/main" id="{3E10A293-E876-4BC4-96A8-719D5563C82D}"/>
              </a:ext>
            </a:extLst>
          </p:cNvPr>
          <p:cNvCxnSpPr>
            <a:cxnSpLocks/>
          </p:cNvCxnSpPr>
          <p:nvPr/>
        </p:nvCxnSpPr>
        <p:spPr>
          <a:xfrm flipH="1">
            <a:off x="1703213" y="5350029"/>
            <a:ext cx="736159" cy="777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="" xmlns:a16="http://schemas.microsoft.com/office/drawing/2014/main" id="{DEA774B2-DCE3-4F46-8FC3-F5510EA50D27}"/>
              </a:ext>
            </a:extLst>
          </p:cNvPr>
          <p:cNvCxnSpPr>
            <a:cxnSpLocks/>
          </p:cNvCxnSpPr>
          <p:nvPr/>
        </p:nvCxnSpPr>
        <p:spPr>
          <a:xfrm flipV="1">
            <a:off x="2421608" y="4150816"/>
            <a:ext cx="0" cy="944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3" name="3D 模型 22" descr="Cone">
                <a:extLst>
                  <a:ext uri="{FF2B5EF4-FFF2-40B4-BE49-F238E27FC236}">
                    <a16:creationId xmlns:a16="http://schemas.microsoft.com/office/drawing/2014/main" id="{F621117E-113C-4FD5-A1F7-486B8BD025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0756198"/>
                  </p:ext>
                </p:extLst>
              </p:nvPr>
            </p:nvGraphicFramePr>
            <p:xfrm>
              <a:off x="1957938" y="4636538"/>
              <a:ext cx="932888" cy="10056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2888" cy="1005635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230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模型 22" descr="Cone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F621117E-113C-4FD5-A1F7-486B8BD025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7938" y="4636538"/>
                <a:ext cx="932888" cy="1005635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6BC2F1E2-DAA7-46CB-A60C-FC5B729247B7}"/>
              </a:ext>
            </a:extLst>
          </p:cNvPr>
          <p:cNvSpPr txBox="1"/>
          <p:nvPr/>
        </p:nvSpPr>
        <p:spPr>
          <a:xfrm>
            <a:off x="2419460" y="561318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(0, 0, 0)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="" xmlns:a16="http://schemas.microsoft.com/office/drawing/2014/main" id="{FDD41859-A788-4039-A7BA-621A541DF075}"/>
              </a:ext>
            </a:extLst>
          </p:cNvPr>
          <p:cNvSpPr txBox="1"/>
          <p:nvPr/>
        </p:nvSpPr>
        <p:spPr>
          <a:xfrm>
            <a:off x="4734026" y="4554706"/>
            <a:ext cx="2099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/>
              <a:t>glTranslate</a:t>
            </a:r>
            <a:r>
              <a:rPr lang="en-US" altLang="zh-TW" sz="2000" dirty="0"/>
              <a:t>(2, 1, 0)</a:t>
            </a:r>
            <a:endParaRPr lang="zh-TW" altLang="en-US" dirty="0"/>
          </a:p>
        </p:txBody>
      </p:sp>
      <p:sp>
        <p:nvSpPr>
          <p:cNvPr id="27" name="箭號: 向右 26">
            <a:extLst>
              <a:ext uri="{FF2B5EF4-FFF2-40B4-BE49-F238E27FC236}">
                <a16:creationId xmlns="" xmlns:a16="http://schemas.microsoft.com/office/drawing/2014/main" id="{CDD6BDCB-6620-4490-BFA3-0BC881CCCC14}"/>
              </a:ext>
            </a:extLst>
          </p:cNvPr>
          <p:cNvSpPr/>
          <p:nvPr/>
        </p:nvSpPr>
        <p:spPr>
          <a:xfrm>
            <a:off x="5022937" y="4991027"/>
            <a:ext cx="1426352" cy="3590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="" xmlns:a16="http://schemas.microsoft.com/office/drawing/2014/main" id="{30B1B299-9503-4AF8-85FD-9FAED48D2861}"/>
              </a:ext>
            </a:extLst>
          </p:cNvPr>
          <p:cNvSpPr/>
          <p:nvPr/>
        </p:nvSpPr>
        <p:spPr>
          <a:xfrm>
            <a:off x="5231567" y="3279100"/>
            <a:ext cx="870402" cy="33117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="" xmlns:a16="http://schemas.microsoft.com/office/drawing/2014/main" id="{9CB192F5-091B-4BD3-A65F-2EF2D25DAB44}"/>
              </a:ext>
            </a:extLst>
          </p:cNvPr>
          <p:cNvCxnSpPr/>
          <p:nvPr/>
        </p:nvCxnSpPr>
        <p:spPr>
          <a:xfrm>
            <a:off x="8488047" y="5379813"/>
            <a:ext cx="1663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="" xmlns:a16="http://schemas.microsoft.com/office/drawing/2014/main" id="{27E1CACE-3BCE-40FF-8697-9684D4893681}"/>
              </a:ext>
            </a:extLst>
          </p:cNvPr>
          <p:cNvCxnSpPr>
            <a:cxnSpLocks/>
          </p:cNvCxnSpPr>
          <p:nvPr/>
        </p:nvCxnSpPr>
        <p:spPr>
          <a:xfrm flipH="1">
            <a:off x="7764106" y="5379813"/>
            <a:ext cx="736159" cy="777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="" xmlns:a16="http://schemas.microsoft.com/office/drawing/2014/main" id="{F237492B-872B-46CC-9908-EC6AA4C7C74B}"/>
              </a:ext>
            </a:extLst>
          </p:cNvPr>
          <p:cNvCxnSpPr>
            <a:cxnSpLocks/>
          </p:cNvCxnSpPr>
          <p:nvPr/>
        </p:nvCxnSpPr>
        <p:spPr>
          <a:xfrm flipH="1" flipV="1">
            <a:off x="8482501" y="4225571"/>
            <a:ext cx="17764" cy="1141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2" name="3D 模型 31" descr="Cone">
                <a:extLst>
                  <a:ext uri="{FF2B5EF4-FFF2-40B4-BE49-F238E27FC236}">
                    <a16:creationId xmlns:a16="http://schemas.microsoft.com/office/drawing/2014/main" id="{CF94BD2C-FC1A-44A7-B119-A38087A533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1536573"/>
                  </p:ext>
                </p:extLst>
              </p:nvPr>
            </p:nvGraphicFramePr>
            <p:xfrm>
              <a:off x="8708378" y="4186642"/>
              <a:ext cx="932888" cy="10056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2888" cy="1005635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230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模型 31" descr="Cone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CF94BD2C-FC1A-44A7-B119-A38087A533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8378" y="4186642"/>
                <a:ext cx="932888" cy="1005635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文字方塊 32">
            <a:extLst>
              <a:ext uri="{FF2B5EF4-FFF2-40B4-BE49-F238E27FC236}">
                <a16:creationId xmlns="" xmlns:a16="http://schemas.microsoft.com/office/drawing/2014/main" id="{259918A7-D4F3-44D0-A881-B94A308EFE64}"/>
              </a:ext>
            </a:extLst>
          </p:cNvPr>
          <p:cNvSpPr txBox="1"/>
          <p:nvPr/>
        </p:nvSpPr>
        <p:spPr>
          <a:xfrm>
            <a:off x="9562208" y="461170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(2, 1, 0)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="" xmlns:a16="http://schemas.microsoft.com/office/drawing/2014/main" id="{AE7111F2-34B2-48D2-BF1C-8714FBDC39A7}"/>
              </a:ext>
            </a:extLst>
          </p:cNvPr>
          <p:cNvSpPr txBox="1"/>
          <p:nvPr/>
        </p:nvSpPr>
        <p:spPr>
          <a:xfrm>
            <a:off x="4117476" y="51766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="" xmlns:a16="http://schemas.microsoft.com/office/drawing/2014/main" id="{C056762F-0250-4B42-9F4D-73F98EBAF31D}"/>
              </a:ext>
            </a:extLst>
          </p:cNvPr>
          <p:cNvSpPr txBox="1"/>
          <p:nvPr/>
        </p:nvSpPr>
        <p:spPr>
          <a:xfrm>
            <a:off x="1516217" y="602838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="" xmlns:a16="http://schemas.microsoft.com/office/drawing/2014/main" id="{B60BC144-2E3B-4AC1-9C12-A9D53535F0ED}"/>
              </a:ext>
            </a:extLst>
          </p:cNvPr>
          <p:cNvSpPr txBox="1"/>
          <p:nvPr/>
        </p:nvSpPr>
        <p:spPr>
          <a:xfrm>
            <a:off x="2412159" y="39222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="" xmlns:a16="http://schemas.microsoft.com/office/drawing/2014/main" id="{82CF6BB7-5384-467D-B19D-3BFEA6B3765B}"/>
              </a:ext>
            </a:extLst>
          </p:cNvPr>
          <p:cNvSpPr txBox="1"/>
          <p:nvPr/>
        </p:nvSpPr>
        <p:spPr>
          <a:xfrm>
            <a:off x="10158064" y="519056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="" xmlns:a16="http://schemas.microsoft.com/office/drawing/2014/main" id="{98F177A2-FDCB-4725-AB80-DCE9D50E7148}"/>
              </a:ext>
            </a:extLst>
          </p:cNvPr>
          <p:cNvSpPr txBox="1"/>
          <p:nvPr/>
        </p:nvSpPr>
        <p:spPr>
          <a:xfrm>
            <a:off x="7556805" y="604228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="" xmlns:a16="http://schemas.microsoft.com/office/drawing/2014/main" id="{63B18A15-A630-48E7-9469-205ED45B4FD5}"/>
              </a:ext>
            </a:extLst>
          </p:cNvPr>
          <p:cNvSpPr txBox="1"/>
          <p:nvPr/>
        </p:nvSpPr>
        <p:spPr>
          <a:xfrm>
            <a:off x="8452747" y="393617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2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456951E-ABE7-44E7-8342-3DC96A8C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Outline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b="1" dirty="0"/>
              <a:t>Section 2. BASIC DRAW -</a:t>
            </a:r>
            <a:r>
              <a:rPr lang="en-US" altLang="zh-TW" dirty="0"/>
              <a:t> </a:t>
            </a:r>
            <a:r>
              <a:rPr lang="en-US" altLang="zh-TW" b="1" dirty="0"/>
              <a:t>About </a:t>
            </a:r>
            <a:r>
              <a:rPr lang="en-US" altLang="zh-TW" b="1" dirty="0">
                <a:solidFill>
                  <a:srgbClr val="0070C0"/>
                </a:solidFill>
              </a:rPr>
              <a:t>display() </a:t>
            </a:r>
            <a:r>
              <a:rPr lang="en-US" altLang="zh-TW" b="1" dirty="0"/>
              <a:t>function in basicDraw.cpp</a:t>
            </a:r>
          </a:p>
          <a:p>
            <a:pPr marL="0" indent="0">
              <a:buNone/>
            </a:pPr>
            <a:r>
              <a:rPr lang="en-US" altLang="zh-TW" b="1" dirty="0"/>
              <a:t>     </a:t>
            </a:r>
            <a:r>
              <a:rPr lang="zh-TW" altLang="en-US" b="1" dirty="0"/>
              <a:t>  </a:t>
            </a:r>
            <a:r>
              <a:rPr lang="en-US" altLang="zh-TW" dirty="0"/>
              <a:t>2-1 Overview – Code explanation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zh-TW" altLang="en-US" dirty="0"/>
              <a:t>  </a:t>
            </a:r>
            <a:r>
              <a:rPr lang="en-US" altLang="zh-TW" dirty="0"/>
              <a:t> 2-2 Clear color buffer &amp; </a:t>
            </a:r>
            <a:r>
              <a:rPr lang="en-US" altLang="zh-TW" dirty="0">
                <a:solidFill>
                  <a:prstClr val="black"/>
                </a:solidFill>
              </a:rPr>
              <a:t>Clear depth buffer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     </a:t>
            </a:r>
            <a:r>
              <a:rPr lang="zh-TW" altLang="en-US" dirty="0"/>
              <a:t>  </a:t>
            </a:r>
            <a:r>
              <a:rPr lang="en-US" altLang="zh-TW" dirty="0"/>
              <a:t>2-3 Enable depth test</a:t>
            </a:r>
          </a:p>
          <a:p>
            <a:pPr marL="0" indent="0">
              <a:buNone/>
            </a:pPr>
            <a:r>
              <a:rPr lang="en-US" altLang="zh-TW" dirty="0"/>
              <a:t>     </a:t>
            </a:r>
            <a:r>
              <a:rPr lang="zh-TW" altLang="en-US" dirty="0"/>
              <a:t>  </a:t>
            </a:r>
            <a:r>
              <a:rPr lang="en-US" altLang="zh-TW" dirty="0"/>
              <a:t>2-4 Draw the triangles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zh-TW" altLang="en-US" dirty="0"/>
              <a:t>  </a:t>
            </a:r>
            <a:r>
              <a:rPr lang="en-US" altLang="zh-TW" dirty="0"/>
              <a:t> 2-5 Complete drawing</a:t>
            </a:r>
          </a:p>
          <a:p>
            <a:pPr marL="0" indent="0">
              <a:buNone/>
            </a:pPr>
            <a:r>
              <a:rPr lang="en-US" altLang="zh-TW" dirty="0"/>
              <a:t>     </a:t>
            </a:r>
            <a:r>
              <a:rPr lang="zh-TW" altLang="en-US" dirty="0"/>
              <a:t>  </a:t>
            </a:r>
            <a:r>
              <a:rPr lang="en-US" altLang="zh-TW" dirty="0"/>
              <a:t>2-6 Face culling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zh-TW" altLang="en-US" dirty="0"/>
              <a:t>  </a:t>
            </a:r>
            <a:r>
              <a:rPr lang="en-US" altLang="zh-TW" dirty="0"/>
              <a:t> 2-7 More Information about OpenGL …</a:t>
            </a:r>
          </a:p>
          <a:p>
            <a:pPr marL="0" indent="0">
              <a:buNone/>
            </a:pPr>
            <a:r>
              <a:rPr lang="en-US" altLang="zh-TW" dirty="0"/>
              <a:t>  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4945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64728-E6D3-40C3-BDE2-F1B70F1D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3-3 Modeling Transformation</a:t>
            </a:r>
            <a:endParaRPr lang="zh-TW" altLang="en-US" b="1" dirty="0">
              <a:latin typeface="+mn-lt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="" xmlns:a16="http://schemas.microsoft.com/office/drawing/2014/main" id="{92EC6948-8BF3-4E78-AB5E-77547B5C7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glScale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{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fd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}</a:t>
            </a:r>
            <a:r>
              <a:rPr lang="en-US" altLang="zh-TW" dirty="0"/>
              <a:t>(TYPE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en-US" altLang="zh-TW" dirty="0"/>
              <a:t>, TYPE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</a:t>
            </a:r>
            <a:r>
              <a:rPr lang="en-US" altLang="zh-TW" dirty="0"/>
              <a:t>, TYPE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z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It will scale the object along the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x, y, or z </a:t>
            </a:r>
            <a:r>
              <a:rPr lang="en-US" altLang="zh-TW" dirty="0"/>
              <a:t>axes.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="" xmlns:a16="http://schemas.microsoft.com/office/drawing/2014/main" id="{054CB3D4-A847-4FAD-B076-446B400D1E54}"/>
              </a:ext>
            </a:extLst>
          </p:cNvPr>
          <p:cNvSpPr/>
          <p:nvPr/>
        </p:nvSpPr>
        <p:spPr>
          <a:xfrm>
            <a:off x="1220758" y="3003115"/>
            <a:ext cx="1334552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Current Matrix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="" xmlns:a16="http://schemas.microsoft.com/office/drawing/2014/main" id="{AA619987-B1A9-4481-911B-B231251B53C3}"/>
              </a:ext>
            </a:extLst>
          </p:cNvPr>
          <p:cNvSpPr/>
          <p:nvPr/>
        </p:nvSpPr>
        <p:spPr>
          <a:xfrm>
            <a:off x="3076697" y="3003115"/>
            <a:ext cx="1946240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Object’s vertices (x1,y1,z1)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="" xmlns:a16="http://schemas.microsoft.com/office/drawing/2014/main" id="{E1C41A33-68BD-4675-9FEB-F695E2550458}"/>
              </a:ext>
            </a:extLst>
          </p:cNvPr>
          <p:cNvSpPr/>
          <p:nvPr/>
        </p:nvSpPr>
        <p:spPr>
          <a:xfrm>
            <a:off x="6214997" y="3003115"/>
            <a:ext cx="1334552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Current Matrix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="" xmlns:a16="http://schemas.microsoft.com/office/drawing/2014/main" id="{E5107962-8484-4F8E-A8E8-725224C186C7}"/>
              </a:ext>
            </a:extLst>
          </p:cNvPr>
          <p:cNvSpPr/>
          <p:nvPr/>
        </p:nvSpPr>
        <p:spPr>
          <a:xfrm>
            <a:off x="7998366" y="3003115"/>
            <a:ext cx="1334552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glScale</a:t>
            </a:r>
            <a:r>
              <a:rPr lang="en-US" altLang="zh-TW" dirty="0"/>
              <a:t> Matrix</a:t>
            </a:r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="" xmlns:a16="http://schemas.microsoft.com/office/drawing/2014/main" id="{F01FE679-9C5C-49B2-B380-B69456F056E9}"/>
              </a:ext>
            </a:extLst>
          </p:cNvPr>
          <p:cNvSpPr/>
          <p:nvPr/>
        </p:nvSpPr>
        <p:spPr>
          <a:xfrm>
            <a:off x="9877301" y="3003115"/>
            <a:ext cx="1946240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Object’s vertices (x1,y1,z1)</a:t>
            </a:r>
            <a:endParaRPr lang="zh-TW" altLang="en-US" dirty="0"/>
          </a:p>
        </p:txBody>
      </p:sp>
      <p:sp>
        <p:nvSpPr>
          <p:cNvPr id="10" name="乘號 9">
            <a:extLst>
              <a:ext uri="{FF2B5EF4-FFF2-40B4-BE49-F238E27FC236}">
                <a16:creationId xmlns="" xmlns:a16="http://schemas.microsoft.com/office/drawing/2014/main" id="{65448949-431F-40F0-B4CF-CBE2BA9FA0D0}"/>
              </a:ext>
            </a:extLst>
          </p:cNvPr>
          <p:cNvSpPr/>
          <p:nvPr/>
        </p:nvSpPr>
        <p:spPr>
          <a:xfrm>
            <a:off x="2605414" y="3195702"/>
            <a:ext cx="421179" cy="4665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乘號 10">
            <a:extLst>
              <a:ext uri="{FF2B5EF4-FFF2-40B4-BE49-F238E27FC236}">
                <a16:creationId xmlns="" xmlns:a16="http://schemas.microsoft.com/office/drawing/2014/main" id="{8FA7D5A1-D66C-4857-A415-EAE6BC89CE0D}"/>
              </a:ext>
            </a:extLst>
          </p:cNvPr>
          <p:cNvSpPr/>
          <p:nvPr/>
        </p:nvSpPr>
        <p:spPr>
          <a:xfrm>
            <a:off x="7549682" y="3208229"/>
            <a:ext cx="421179" cy="4665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乘號 11">
            <a:extLst>
              <a:ext uri="{FF2B5EF4-FFF2-40B4-BE49-F238E27FC236}">
                <a16:creationId xmlns="" xmlns:a16="http://schemas.microsoft.com/office/drawing/2014/main" id="{B10131D2-7836-46C5-A871-9BEAE8D743F4}"/>
              </a:ext>
            </a:extLst>
          </p:cNvPr>
          <p:cNvSpPr/>
          <p:nvPr/>
        </p:nvSpPr>
        <p:spPr>
          <a:xfrm>
            <a:off x="9394520" y="3191006"/>
            <a:ext cx="421179" cy="4665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="" xmlns:a16="http://schemas.microsoft.com/office/drawing/2014/main" id="{2C55BBFD-0EE9-4131-B77D-6E0B9FF785E6}"/>
              </a:ext>
            </a:extLst>
          </p:cNvPr>
          <p:cNvCxnSpPr/>
          <p:nvPr/>
        </p:nvCxnSpPr>
        <p:spPr>
          <a:xfrm>
            <a:off x="2616912" y="5340342"/>
            <a:ext cx="1663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="" xmlns:a16="http://schemas.microsoft.com/office/drawing/2014/main" id="{029642BB-E7B3-403C-8CCC-023192C09E52}"/>
              </a:ext>
            </a:extLst>
          </p:cNvPr>
          <p:cNvCxnSpPr>
            <a:cxnSpLocks/>
          </p:cNvCxnSpPr>
          <p:nvPr/>
        </p:nvCxnSpPr>
        <p:spPr>
          <a:xfrm flipH="1">
            <a:off x="1892971" y="5340342"/>
            <a:ext cx="736159" cy="777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="" xmlns:a16="http://schemas.microsoft.com/office/drawing/2014/main" id="{021590BF-99F0-4FB1-AF48-C2F06E56F890}"/>
              </a:ext>
            </a:extLst>
          </p:cNvPr>
          <p:cNvCxnSpPr>
            <a:cxnSpLocks/>
          </p:cNvCxnSpPr>
          <p:nvPr/>
        </p:nvCxnSpPr>
        <p:spPr>
          <a:xfrm flipV="1">
            <a:off x="2611366" y="4141129"/>
            <a:ext cx="0" cy="944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6" name="3D 模型 15" descr="Cone">
                <a:extLst>
                  <a:ext uri="{FF2B5EF4-FFF2-40B4-BE49-F238E27FC236}">
                    <a16:creationId xmlns:a16="http://schemas.microsoft.com/office/drawing/2014/main" id="{286FDAB8-ABDB-4CF2-A39F-A378F05D16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3871031"/>
                  </p:ext>
                </p:extLst>
              </p:nvPr>
            </p:nvGraphicFramePr>
            <p:xfrm>
              <a:off x="2147696" y="4626851"/>
              <a:ext cx="932888" cy="10056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2888" cy="1005635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230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模型 15" descr="Cone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286FDAB8-ABDB-4CF2-A39F-A378F05D1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696" y="4626851"/>
                <a:ext cx="932888" cy="100563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86FCB8AA-E0A6-4A57-A4AE-EB26D78B0B8B}"/>
              </a:ext>
            </a:extLst>
          </p:cNvPr>
          <p:cNvSpPr txBox="1"/>
          <p:nvPr/>
        </p:nvSpPr>
        <p:spPr>
          <a:xfrm>
            <a:off x="4833829" y="4525649"/>
            <a:ext cx="2351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/>
              <a:t>glScale</a:t>
            </a:r>
            <a:r>
              <a:rPr lang="en-US" altLang="zh-TW" sz="2000" dirty="0"/>
              <a:t>(0.5, -0.5, 0.5)</a:t>
            </a:r>
            <a:endParaRPr lang="zh-TW" altLang="en-US" sz="2000" dirty="0"/>
          </a:p>
        </p:txBody>
      </p:sp>
      <p:sp>
        <p:nvSpPr>
          <p:cNvPr id="19" name="箭號: 向右 18">
            <a:extLst>
              <a:ext uri="{FF2B5EF4-FFF2-40B4-BE49-F238E27FC236}">
                <a16:creationId xmlns="" xmlns:a16="http://schemas.microsoft.com/office/drawing/2014/main" id="{1DD1BDE4-1985-41FB-ACFD-D8E65D013D74}"/>
              </a:ext>
            </a:extLst>
          </p:cNvPr>
          <p:cNvSpPr/>
          <p:nvPr/>
        </p:nvSpPr>
        <p:spPr>
          <a:xfrm>
            <a:off x="5212695" y="4981340"/>
            <a:ext cx="1426352" cy="3590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="" xmlns:a16="http://schemas.microsoft.com/office/drawing/2014/main" id="{CD19967B-7EB9-4565-B9E7-0135214F6635}"/>
              </a:ext>
            </a:extLst>
          </p:cNvPr>
          <p:cNvCxnSpPr/>
          <p:nvPr/>
        </p:nvCxnSpPr>
        <p:spPr>
          <a:xfrm>
            <a:off x="8677805" y="5370126"/>
            <a:ext cx="1663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="" xmlns:a16="http://schemas.microsoft.com/office/drawing/2014/main" id="{553729DF-7104-429F-B054-3EC00E004A80}"/>
              </a:ext>
            </a:extLst>
          </p:cNvPr>
          <p:cNvCxnSpPr>
            <a:cxnSpLocks/>
          </p:cNvCxnSpPr>
          <p:nvPr/>
        </p:nvCxnSpPr>
        <p:spPr>
          <a:xfrm flipH="1">
            <a:off x="7953864" y="5370126"/>
            <a:ext cx="736159" cy="777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="" xmlns:a16="http://schemas.microsoft.com/office/drawing/2014/main" id="{094920FE-1731-49E6-A25E-C4AF29451C82}"/>
              </a:ext>
            </a:extLst>
          </p:cNvPr>
          <p:cNvCxnSpPr>
            <a:cxnSpLocks/>
          </p:cNvCxnSpPr>
          <p:nvPr/>
        </p:nvCxnSpPr>
        <p:spPr>
          <a:xfrm flipH="1" flipV="1">
            <a:off x="8672259" y="4215884"/>
            <a:ext cx="17764" cy="1141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FE09BADC-7AEC-4A61-A0AE-167E749C47DA}"/>
              </a:ext>
            </a:extLst>
          </p:cNvPr>
          <p:cNvSpPr txBox="1"/>
          <p:nvPr/>
        </p:nvSpPr>
        <p:spPr>
          <a:xfrm>
            <a:off x="4307234" y="516698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="" xmlns:a16="http://schemas.microsoft.com/office/drawing/2014/main" id="{0021F3A7-D3E1-467C-A927-511FCD6549B1}"/>
              </a:ext>
            </a:extLst>
          </p:cNvPr>
          <p:cNvSpPr txBox="1"/>
          <p:nvPr/>
        </p:nvSpPr>
        <p:spPr>
          <a:xfrm>
            <a:off x="1705975" y="60187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07FFC473-021E-4839-A388-CD5A56F3AE0D}"/>
              </a:ext>
            </a:extLst>
          </p:cNvPr>
          <p:cNvSpPr txBox="1"/>
          <p:nvPr/>
        </p:nvSpPr>
        <p:spPr>
          <a:xfrm>
            <a:off x="2601917" y="391259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C459D4F6-0C15-4914-BDA9-12A2FB21E638}"/>
              </a:ext>
            </a:extLst>
          </p:cNvPr>
          <p:cNvSpPr txBox="1"/>
          <p:nvPr/>
        </p:nvSpPr>
        <p:spPr>
          <a:xfrm>
            <a:off x="10347822" y="518087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574FA5CF-D138-49A7-9A8D-F300AF9473D0}"/>
              </a:ext>
            </a:extLst>
          </p:cNvPr>
          <p:cNvSpPr txBox="1"/>
          <p:nvPr/>
        </p:nvSpPr>
        <p:spPr>
          <a:xfrm>
            <a:off x="7746563" y="603259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="" xmlns:a16="http://schemas.microsoft.com/office/drawing/2014/main" id="{D6A6204D-D820-4D3C-877D-6E02E5462C94}"/>
              </a:ext>
            </a:extLst>
          </p:cNvPr>
          <p:cNvSpPr txBox="1"/>
          <p:nvPr/>
        </p:nvSpPr>
        <p:spPr>
          <a:xfrm>
            <a:off x="8642505" y="392648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1" name="3D 模型 30" descr="Cone">
                <a:extLst>
                  <a:ext uri="{FF2B5EF4-FFF2-40B4-BE49-F238E27FC236}">
                    <a16:creationId xmlns:a16="http://schemas.microsoft.com/office/drawing/2014/main" id="{0316DF16-66DE-4DAD-8868-502C6C6DAF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40210"/>
                  </p:ext>
                </p:extLst>
              </p:nvPr>
            </p:nvGraphicFramePr>
            <p:xfrm rot="10800000">
              <a:off x="8425460" y="5315998"/>
              <a:ext cx="562366" cy="606221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562366" cy="606221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81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模型 30" descr="Cone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0316DF16-66DE-4DAD-8868-502C6C6DAF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8425460" y="5315998"/>
                <a:ext cx="562366" cy="60622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044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64728-E6D3-40C3-BDE2-F1B70F1D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3-3 Modeling Transformation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A08804-3EA5-47E5-A6BC-0E75D6C0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758" y="2039267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glRotate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{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fd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}</a:t>
            </a:r>
            <a:r>
              <a:rPr lang="en-US" altLang="zh-TW" dirty="0"/>
              <a:t>(TYPE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angle</a:t>
            </a:r>
            <a:r>
              <a:rPr lang="en-US" altLang="zh-TW" dirty="0"/>
              <a:t>, TYPE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en-US" altLang="zh-TW" dirty="0"/>
              <a:t>, TYPE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</a:t>
            </a:r>
            <a:r>
              <a:rPr lang="en-US" altLang="zh-TW" dirty="0"/>
              <a:t>, TYPE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z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It will rotate the object in a counterclockwise direction. The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angle</a:t>
            </a:r>
            <a:r>
              <a:rPr lang="en-US" altLang="zh-TW" dirty="0"/>
              <a:t> parameter is the angle of rotation in degrees. The rotating axis is from the origin to the point (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x, y, z</a:t>
            </a:r>
            <a:r>
              <a:rPr lang="en-US" altLang="zh-TW" dirty="0"/>
              <a:t>).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="" xmlns:a16="http://schemas.microsoft.com/office/drawing/2014/main" id="{5A1181F9-7C6A-45D6-B2CB-824F71729691}"/>
              </a:ext>
            </a:extLst>
          </p:cNvPr>
          <p:cNvSpPr/>
          <p:nvPr/>
        </p:nvSpPr>
        <p:spPr>
          <a:xfrm>
            <a:off x="1220758" y="3134177"/>
            <a:ext cx="1334552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Current Matrix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="" xmlns:a16="http://schemas.microsoft.com/office/drawing/2014/main" id="{A400C47A-2221-4AC6-99C6-9F678AA0BC6C}"/>
              </a:ext>
            </a:extLst>
          </p:cNvPr>
          <p:cNvSpPr/>
          <p:nvPr/>
        </p:nvSpPr>
        <p:spPr>
          <a:xfrm>
            <a:off x="3076697" y="3134177"/>
            <a:ext cx="1946240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Object’s vertices (x1,y1,z1)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="" xmlns:a16="http://schemas.microsoft.com/office/drawing/2014/main" id="{1A7DDC5B-02FA-40ED-A9DB-9B5D4F95CE72}"/>
              </a:ext>
            </a:extLst>
          </p:cNvPr>
          <p:cNvSpPr/>
          <p:nvPr/>
        </p:nvSpPr>
        <p:spPr>
          <a:xfrm>
            <a:off x="6214997" y="3134177"/>
            <a:ext cx="1334552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Current Matrix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="" xmlns:a16="http://schemas.microsoft.com/office/drawing/2014/main" id="{D8DB1746-EC4D-4FB6-A77D-FC7F18EA88A7}"/>
              </a:ext>
            </a:extLst>
          </p:cNvPr>
          <p:cNvSpPr/>
          <p:nvPr/>
        </p:nvSpPr>
        <p:spPr>
          <a:xfrm>
            <a:off x="7998366" y="3134177"/>
            <a:ext cx="1334552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glRotate</a:t>
            </a:r>
            <a:r>
              <a:rPr lang="en-US" altLang="zh-TW" dirty="0"/>
              <a:t> Matrix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="" xmlns:a16="http://schemas.microsoft.com/office/drawing/2014/main" id="{54CAD006-8A18-48BA-A25E-ECFF3F047CA0}"/>
              </a:ext>
            </a:extLst>
          </p:cNvPr>
          <p:cNvSpPr/>
          <p:nvPr/>
        </p:nvSpPr>
        <p:spPr>
          <a:xfrm>
            <a:off x="9877301" y="3134177"/>
            <a:ext cx="1946240" cy="851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Object’s vertices (x1,y1,z1)</a:t>
            </a:r>
            <a:endParaRPr lang="zh-TW" altLang="en-US" dirty="0"/>
          </a:p>
        </p:txBody>
      </p:sp>
      <p:sp>
        <p:nvSpPr>
          <p:cNvPr id="9" name="乘號 8">
            <a:extLst>
              <a:ext uri="{FF2B5EF4-FFF2-40B4-BE49-F238E27FC236}">
                <a16:creationId xmlns="" xmlns:a16="http://schemas.microsoft.com/office/drawing/2014/main" id="{7E330EB3-18DF-4617-8F3B-184B17B4D797}"/>
              </a:ext>
            </a:extLst>
          </p:cNvPr>
          <p:cNvSpPr/>
          <p:nvPr/>
        </p:nvSpPr>
        <p:spPr>
          <a:xfrm>
            <a:off x="2605414" y="3326764"/>
            <a:ext cx="421179" cy="4665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乘號 9">
            <a:extLst>
              <a:ext uri="{FF2B5EF4-FFF2-40B4-BE49-F238E27FC236}">
                <a16:creationId xmlns="" xmlns:a16="http://schemas.microsoft.com/office/drawing/2014/main" id="{372A556F-DD43-4846-8DBC-D1F8B6EC09F3}"/>
              </a:ext>
            </a:extLst>
          </p:cNvPr>
          <p:cNvSpPr/>
          <p:nvPr/>
        </p:nvSpPr>
        <p:spPr>
          <a:xfrm>
            <a:off x="7549682" y="3339291"/>
            <a:ext cx="421179" cy="4665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乘號 10">
            <a:extLst>
              <a:ext uri="{FF2B5EF4-FFF2-40B4-BE49-F238E27FC236}">
                <a16:creationId xmlns="" xmlns:a16="http://schemas.microsoft.com/office/drawing/2014/main" id="{C1749C9E-BE0D-46D5-A402-A312D2A57939}"/>
              </a:ext>
            </a:extLst>
          </p:cNvPr>
          <p:cNvSpPr/>
          <p:nvPr/>
        </p:nvSpPr>
        <p:spPr>
          <a:xfrm>
            <a:off x="9394520" y="3322068"/>
            <a:ext cx="421179" cy="4665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="" xmlns:a16="http://schemas.microsoft.com/office/drawing/2014/main" id="{83CE27F6-9161-4950-A6CE-249B7D2F810D}"/>
              </a:ext>
            </a:extLst>
          </p:cNvPr>
          <p:cNvCxnSpPr/>
          <p:nvPr/>
        </p:nvCxnSpPr>
        <p:spPr>
          <a:xfrm>
            <a:off x="2427154" y="5350029"/>
            <a:ext cx="1663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="" xmlns:a16="http://schemas.microsoft.com/office/drawing/2014/main" id="{91A1D6F4-2329-4CD6-A50B-0DA7EA37DC59}"/>
              </a:ext>
            </a:extLst>
          </p:cNvPr>
          <p:cNvCxnSpPr>
            <a:cxnSpLocks/>
          </p:cNvCxnSpPr>
          <p:nvPr/>
        </p:nvCxnSpPr>
        <p:spPr>
          <a:xfrm flipH="1">
            <a:off x="1703213" y="5350029"/>
            <a:ext cx="736159" cy="777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="" xmlns:a16="http://schemas.microsoft.com/office/drawing/2014/main" id="{04F2E439-E746-48AB-8F76-93B3C71CA304}"/>
              </a:ext>
            </a:extLst>
          </p:cNvPr>
          <p:cNvCxnSpPr>
            <a:cxnSpLocks/>
          </p:cNvCxnSpPr>
          <p:nvPr/>
        </p:nvCxnSpPr>
        <p:spPr>
          <a:xfrm flipV="1">
            <a:off x="2421608" y="4150816"/>
            <a:ext cx="0" cy="9443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7" name="3D 模型 16" descr="Cone">
                <a:extLst>
                  <a:ext uri="{FF2B5EF4-FFF2-40B4-BE49-F238E27FC236}">
                    <a16:creationId xmlns:a16="http://schemas.microsoft.com/office/drawing/2014/main" id="{9A7F77CE-E117-48D6-B3CF-E3456824E2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4041276"/>
                  </p:ext>
                </p:extLst>
              </p:nvPr>
            </p:nvGraphicFramePr>
            <p:xfrm>
              <a:off x="1957938" y="4636538"/>
              <a:ext cx="932888" cy="10056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32888" cy="1005635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230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模型 16" descr="Cone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9A7F77CE-E117-48D6-B3CF-E3456824E2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7938" y="4636538"/>
                <a:ext cx="932888" cy="100563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305C48BA-BF35-4F6E-833D-A8A9AA1FF764}"/>
              </a:ext>
            </a:extLst>
          </p:cNvPr>
          <p:cNvSpPr txBox="1"/>
          <p:nvPr/>
        </p:nvSpPr>
        <p:spPr>
          <a:xfrm>
            <a:off x="4734026" y="4554706"/>
            <a:ext cx="2299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/>
              <a:t>glRotate</a:t>
            </a:r>
            <a:r>
              <a:rPr lang="en-US" altLang="zh-TW" sz="2000" dirty="0"/>
              <a:t>(45, 0, 0, 1)</a:t>
            </a:r>
            <a:endParaRPr lang="zh-TW" altLang="en-US" dirty="0"/>
          </a:p>
        </p:txBody>
      </p:sp>
      <p:sp>
        <p:nvSpPr>
          <p:cNvPr id="20" name="箭號: 向右 19">
            <a:extLst>
              <a:ext uri="{FF2B5EF4-FFF2-40B4-BE49-F238E27FC236}">
                <a16:creationId xmlns="" xmlns:a16="http://schemas.microsoft.com/office/drawing/2014/main" id="{F2612F5E-F4CB-4083-8AFF-ECB7E9E1CDE3}"/>
              </a:ext>
            </a:extLst>
          </p:cNvPr>
          <p:cNvSpPr/>
          <p:nvPr/>
        </p:nvSpPr>
        <p:spPr>
          <a:xfrm>
            <a:off x="5022937" y="4991027"/>
            <a:ext cx="1426352" cy="3590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="" xmlns:a16="http://schemas.microsoft.com/office/drawing/2014/main" id="{D6057EE6-0B2C-4EF7-8CE2-50B99D7B1655}"/>
              </a:ext>
            </a:extLst>
          </p:cNvPr>
          <p:cNvCxnSpPr/>
          <p:nvPr/>
        </p:nvCxnSpPr>
        <p:spPr>
          <a:xfrm>
            <a:off x="8488047" y="5379813"/>
            <a:ext cx="1663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="" xmlns:a16="http://schemas.microsoft.com/office/drawing/2014/main" id="{0DF8BFA3-5D43-4594-8AA3-79D7C5BB457B}"/>
              </a:ext>
            </a:extLst>
          </p:cNvPr>
          <p:cNvCxnSpPr>
            <a:cxnSpLocks/>
          </p:cNvCxnSpPr>
          <p:nvPr/>
        </p:nvCxnSpPr>
        <p:spPr>
          <a:xfrm flipH="1">
            <a:off x="7764106" y="5379813"/>
            <a:ext cx="736159" cy="777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="" xmlns:a16="http://schemas.microsoft.com/office/drawing/2014/main" id="{E05F1A96-1D77-4708-BF51-5D51CCFB2C01}"/>
              </a:ext>
            </a:extLst>
          </p:cNvPr>
          <p:cNvCxnSpPr>
            <a:cxnSpLocks/>
          </p:cNvCxnSpPr>
          <p:nvPr/>
        </p:nvCxnSpPr>
        <p:spPr>
          <a:xfrm flipH="1" flipV="1">
            <a:off x="8482501" y="4225571"/>
            <a:ext cx="17764" cy="1141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4" name="3D 模型 23" descr="Cone">
                <a:extLst>
                  <a:ext uri="{FF2B5EF4-FFF2-40B4-BE49-F238E27FC236}">
                    <a16:creationId xmlns:a16="http://schemas.microsoft.com/office/drawing/2014/main" id="{9FD0FDEF-318E-4926-BEE8-1A1511328D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6214887"/>
                  </p:ext>
                </p:extLst>
              </p:nvPr>
            </p:nvGraphicFramePr>
            <p:xfrm rot="18845053">
              <a:off x="7750432" y="4743797"/>
              <a:ext cx="932887" cy="1005636"/>
            </p:xfrm>
            <a:graphic>
              <a:graphicData uri="http://schemas.microsoft.com/office/drawing/2017/model3d">
                <am3d:model3d r:embed="rId2">
                  <am3d:spPr>
                    <a:xfrm rot="18845053">
                      <a:off x="0" y="0"/>
                      <a:ext cx="932887" cy="1005636"/>
                    </a:xfrm>
                    <a:prstGeom prst="rect">
                      <a:avLst/>
                    </a:prstGeom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230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模型 23" descr="Cone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9FD0FDEF-318E-4926-BEE8-1A1511328D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845053">
                <a:off x="7750432" y="4743797"/>
                <a:ext cx="932887" cy="1005636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字方塊 25">
            <a:extLst>
              <a:ext uri="{FF2B5EF4-FFF2-40B4-BE49-F238E27FC236}">
                <a16:creationId xmlns="" xmlns:a16="http://schemas.microsoft.com/office/drawing/2014/main" id="{03558BDD-E575-4DA5-BB8E-428E23D17B1D}"/>
              </a:ext>
            </a:extLst>
          </p:cNvPr>
          <p:cNvSpPr txBox="1"/>
          <p:nvPr/>
        </p:nvSpPr>
        <p:spPr>
          <a:xfrm>
            <a:off x="4117476" y="51766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365C9313-B7C2-4F49-B17F-BBA395E91D56}"/>
              </a:ext>
            </a:extLst>
          </p:cNvPr>
          <p:cNvSpPr txBox="1"/>
          <p:nvPr/>
        </p:nvSpPr>
        <p:spPr>
          <a:xfrm>
            <a:off x="1516217" y="602838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DF018385-91D7-406F-8C59-F31DB6DB941A}"/>
              </a:ext>
            </a:extLst>
          </p:cNvPr>
          <p:cNvSpPr txBox="1"/>
          <p:nvPr/>
        </p:nvSpPr>
        <p:spPr>
          <a:xfrm>
            <a:off x="2412159" y="39222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3909DED6-95C7-4FC8-8B8E-38F0EB763692}"/>
              </a:ext>
            </a:extLst>
          </p:cNvPr>
          <p:cNvSpPr txBox="1"/>
          <p:nvPr/>
        </p:nvSpPr>
        <p:spPr>
          <a:xfrm>
            <a:off x="10158064" y="519056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="" xmlns:a16="http://schemas.microsoft.com/office/drawing/2014/main" id="{E3B0AEF9-C12B-48F8-B5B3-6B616CCD1C81}"/>
              </a:ext>
            </a:extLst>
          </p:cNvPr>
          <p:cNvSpPr txBox="1"/>
          <p:nvPr/>
        </p:nvSpPr>
        <p:spPr>
          <a:xfrm>
            <a:off x="7556805" y="604228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50A65AC2-EA1B-4608-A930-15BF7B42944A}"/>
              </a:ext>
            </a:extLst>
          </p:cNvPr>
          <p:cNvSpPr txBox="1"/>
          <p:nvPr/>
        </p:nvSpPr>
        <p:spPr>
          <a:xfrm>
            <a:off x="8452747" y="393617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32" name="箭號: 圓形 31">
            <a:extLst>
              <a:ext uri="{FF2B5EF4-FFF2-40B4-BE49-F238E27FC236}">
                <a16:creationId xmlns="" xmlns:a16="http://schemas.microsoft.com/office/drawing/2014/main" id="{FB225E3D-FD6D-462F-A3BE-EAF3E8C81963}"/>
              </a:ext>
            </a:extLst>
          </p:cNvPr>
          <p:cNvSpPr/>
          <p:nvPr/>
        </p:nvSpPr>
        <p:spPr>
          <a:xfrm rot="21432665" flipH="1">
            <a:off x="7643608" y="4466094"/>
            <a:ext cx="1228629" cy="1321550"/>
          </a:xfrm>
          <a:prstGeom prst="circularArrow">
            <a:avLst>
              <a:gd name="adj1" fmla="val 7485"/>
              <a:gd name="adj2" fmla="val 980735"/>
              <a:gd name="adj3" fmla="val 18023139"/>
              <a:gd name="adj4" fmla="val 13050853"/>
              <a:gd name="adj5" fmla="val 7788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163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64728-E6D3-40C3-BDE2-F1B70F1D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3-3 Modeling Transformation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A08804-3EA5-47E5-A6BC-0E75D6C02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OpenGL,  matrices multiplications are </a:t>
            </a:r>
            <a:r>
              <a:rPr lang="en-US" altLang="zh-TW" dirty="0">
                <a:solidFill>
                  <a:srgbClr val="FF0000"/>
                </a:solidFill>
              </a:rPr>
              <a:t>in reverse order</a:t>
            </a:r>
            <a:r>
              <a:rPr lang="en-US" altLang="zh-TW" dirty="0"/>
              <a:t> when applied to the vertices.</a:t>
            </a:r>
          </a:p>
          <a:p>
            <a:r>
              <a:rPr lang="en-US" altLang="zh-TW" dirty="0"/>
              <a:t>………..</a:t>
            </a:r>
          </a:p>
          <a:p>
            <a:r>
              <a:rPr lang="en-US" altLang="zh-TW" dirty="0" err="1"/>
              <a:t>glRotate</a:t>
            </a:r>
            <a:r>
              <a:rPr lang="en-US" altLang="zh-TW" dirty="0"/>
              <a:t>();</a:t>
            </a:r>
          </a:p>
          <a:p>
            <a:r>
              <a:rPr lang="en-US" altLang="zh-TW" dirty="0" err="1"/>
              <a:t>glTranslate</a:t>
            </a:r>
            <a:r>
              <a:rPr lang="en-US" altLang="zh-TW" dirty="0"/>
              <a:t>();</a:t>
            </a:r>
          </a:p>
          <a:p>
            <a:r>
              <a:rPr lang="en-US" altLang="zh-TW" dirty="0" err="1"/>
              <a:t>glScale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Draw();</a:t>
            </a:r>
          </a:p>
          <a:p>
            <a:r>
              <a:rPr lang="en-US" altLang="zh-TW" dirty="0"/>
              <a:t>………..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="" xmlns:a16="http://schemas.microsoft.com/office/drawing/2014/main" id="{ACD09954-C492-422F-87D3-82F731B96EBB}"/>
              </a:ext>
            </a:extLst>
          </p:cNvPr>
          <p:cNvSpPr/>
          <p:nvPr/>
        </p:nvSpPr>
        <p:spPr>
          <a:xfrm>
            <a:off x="4296428" y="3006247"/>
            <a:ext cx="1402915" cy="1177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glRotate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="" xmlns:a16="http://schemas.microsoft.com/office/drawing/2014/main" id="{82C4FB74-52E5-495F-9B80-D3F5D0E3C6C2}"/>
              </a:ext>
            </a:extLst>
          </p:cNvPr>
          <p:cNvSpPr/>
          <p:nvPr/>
        </p:nvSpPr>
        <p:spPr>
          <a:xfrm>
            <a:off x="6249958" y="3006246"/>
            <a:ext cx="1402915" cy="1177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glTranslate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="" xmlns:a16="http://schemas.microsoft.com/office/drawing/2014/main" id="{1A76594E-CAA8-4DDC-9334-045C14B83CFE}"/>
              </a:ext>
            </a:extLst>
          </p:cNvPr>
          <p:cNvSpPr/>
          <p:nvPr/>
        </p:nvSpPr>
        <p:spPr>
          <a:xfrm>
            <a:off x="8203488" y="3006246"/>
            <a:ext cx="1402915" cy="1177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glScale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="" xmlns:a16="http://schemas.microsoft.com/office/drawing/2014/main" id="{8299F290-6CA0-40CE-B1C3-60D3791A9C5E}"/>
              </a:ext>
            </a:extLst>
          </p:cNvPr>
          <p:cNvSpPr/>
          <p:nvPr/>
        </p:nvSpPr>
        <p:spPr>
          <a:xfrm>
            <a:off x="10157018" y="3006245"/>
            <a:ext cx="1402915" cy="1177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Draw</a:t>
            </a:r>
          </a:p>
          <a:p>
            <a:pPr algn="ctr"/>
            <a:r>
              <a:rPr lang="en-US" altLang="zh-TW" dirty="0"/>
              <a:t>(Vertices)</a:t>
            </a:r>
            <a:endParaRPr lang="zh-TW" altLang="en-US" dirty="0"/>
          </a:p>
        </p:txBody>
      </p:sp>
      <p:sp>
        <p:nvSpPr>
          <p:cNvPr id="8" name="乘號 7">
            <a:extLst>
              <a:ext uri="{FF2B5EF4-FFF2-40B4-BE49-F238E27FC236}">
                <a16:creationId xmlns="" xmlns:a16="http://schemas.microsoft.com/office/drawing/2014/main" id="{23BB9AB9-D897-4EF9-9AE5-AD6B322B1D60}"/>
              </a:ext>
            </a:extLst>
          </p:cNvPr>
          <p:cNvSpPr/>
          <p:nvPr/>
        </p:nvSpPr>
        <p:spPr>
          <a:xfrm>
            <a:off x="5699343" y="3324092"/>
            <a:ext cx="566537" cy="5417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乘號 8">
            <a:extLst>
              <a:ext uri="{FF2B5EF4-FFF2-40B4-BE49-F238E27FC236}">
                <a16:creationId xmlns="" xmlns:a16="http://schemas.microsoft.com/office/drawing/2014/main" id="{E0C69749-6B2A-4E05-BFAF-C59FEF90E325}"/>
              </a:ext>
            </a:extLst>
          </p:cNvPr>
          <p:cNvSpPr/>
          <p:nvPr/>
        </p:nvSpPr>
        <p:spPr>
          <a:xfrm>
            <a:off x="7636951" y="3331919"/>
            <a:ext cx="566537" cy="5417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乘號 9">
            <a:extLst>
              <a:ext uri="{FF2B5EF4-FFF2-40B4-BE49-F238E27FC236}">
                <a16:creationId xmlns="" xmlns:a16="http://schemas.microsoft.com/office/drawing/2014/main" id="{BD0C46CB-1C34-4EE2-B4EE-38181FB2333F}"/>
              </a:ext>
            </a:extLst>
          </p:cNvPr>
          <p:cNvSpPr/>
          <p:nvPr/>
        </p:nvSpPr>
        <p:spPr>
          <a:xfrm>
            <a:off x="9606403" y="3324092"/>
            <a:ext cx="566537" cy="54175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="" xmlns:a16="http://schemas.microsoft.com/office/drawing/2014/main" id="{76D81F08-1AD4-412A-AC37-BEEC8F2FED88}"/>
              </a:ext>
            </a:extLst>
          </p:cNvPr>
          <p:cNvSpPr/>
          <p:nvPr/>
        </p:nvSpPr>
        <p:spPr>
          <a:xfrm rot="10800000">
            <a:off x="4906276" y="4383895"/>
            <a:ext cx="5266664" cy="373553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908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64728-E6D3-40C3-BDE2-F1B70F1D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3-4 Projection Matrix </a:t>
            </a:r>
            <a:r>
              <a:rPr lang="en-US" altLang="zh-TW" sz="3200" b="1" dirty="0">
                <a:latin typeface="+mn-lt"/>
              </a:rPr>
              <a:t>--- Perspective Projection</a:t>
            </a:r>
            <a:endParaRPr lang="zh-TW" altLang="en-US" sz="3200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A08804-3EA5-47E5-A6BC-0E75D6C02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glMatrixMode</a:t>
            </a:r>
            <a:r>
              <a:rPr lang="en-US" altLang="zh-TW" dirty="0"/>
              <a:t>(GL_PROJECTION);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glLoadIdentity</a:t>
            </a:r>
            <a:r>
              <a:rPr lang="en-US" altLang="zh-TW" dirty="0"/>
              <a:t>();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gluPerspective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GLdouble</a:t>
            </a:r>
            <a:r>
              <a:rPr lang="en-US" altLang="zh-TW" dirty="0"/>
              <a:t> 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fovy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 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aspect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 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near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 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far</a:t>
            </a:r>
            <a:r>
              <a:rPr lang="en-US" altLang="zh-TW" dirty="0"/>
              <a:t>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fovy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/>
              <a:t>: the angle of the field of view in the y direction.(in degrees)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aspect</a:t>
            </a:r>
            <a:r>
              <a:rPr lang="en-US" altLang="zh-TW" dirty="0"/>
              <a:t> : the aspect ratio(w/h) that determines the field of view.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near</a:t>
            </a:r>
            <a:r>
              <a:rPr lang="en-US" altLang="zh-TW" dirty="0"/>
              <a:t> : the distance between the viewer to the near clipping plane(always positive).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far</a:t>
            </a:r>
            <a:r>
              <a:rPr lang="en-US" altLang="zh-TW" dirty="0"/>
              <a:t> : the distance between the viewer to the far clipping plane(always positive).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="" xmlns:a16="http://schemas.microsoft.com/office/drawing/2014/main" id="{4C35650D-06D5-405E-981A-ECB42CB82034}"/>
              </a:ext>
            </a:extLst>
          </p:cNvPr>
          <p:cNvCxnSpPr/>
          <p:nvPr/>
        </p:nvCxnSpPr>
        <p:spPr>
          <a:xfrm flipV="1">
            <a:off x="6812475" y="4615676"/>
            <a:ext cx="3537679" cy="704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="" xmlns:a16="http://schemas.microsoft.com/office/drawing/2014/main" id="{D5092864-0D2A-4153-8E60-A332052DC875}"/>
              </a:ext>
            </a:extLst>
          </p:cNvPr>
          <p:cNvCxnSpPr>
            <a:cxnSpLocks/>
          </p:cNvCxnSpPr>
          <p:nvPr/>
        </p:nvCxnSpPr>
        <p:spPr>
          <a:xfrm>
            <a:off x="6812475" y="5320215"/>
            <a:ext cx="3537679" cy="397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="" xmlns:a16="http://schemas.microsoft.com/office/drawing/2014/main" id="{9F1A9BCF-933E-4649-950B-2E182BCDE82F}"/>
              </a:ext>
            </a:extLst>
          </p:cNvPr>
          <p:cNvCxnSpPr>
            <a:cxnSpLocks/>
          </p:cNvCxnSpPr>
          <p:nvPr/>
        </p:nvCxnSpPr>
        <p:spPr>
          <a:xfrm flipV="1">
            <a:off x="10350154" y="4615674"/>
            <a:ext cx="0" cy="1101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="" xmlns:a16="http://schemas.microsoft.com/office/drawing/2014/main" id="{3652F819-C558-48EC-ADEA-B89DA4DA6A69}"/>
              </a:ext>
            </a:extLst>
          </p:cNvPr>
          <p:cNvCxnSpPr>
            <a:cxnSpLocks/>
          </p:cNvCxnSpPr>
          <p:nvPr/>
        </p:nvCxnSpPr>
        <p:spPr>
          <a:xfrm>
            <a:off x="6812474" y="5320213"/>
            <a:ext cx="5105908" cy="804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="" xmlns:a16="http://schemas.microsoft.com/office/drawing/2014/main" id="{287F0BB5-913A-4220-BFD9-B22D4E7382DF}"/>
              </a:ext>
            </a:extLst>
          </p:cNvPr>
          <p:cNvCxnSpPr>
            <a:cxnSpLocks/>
          </p:cNvCxnSpPr>
          <p:nvPr/>
        </p:nvCxnSpPr>
        <p:spPr>
          <a:xfrm flipV="1">
            <a:off x="6812473" y="4967944"/>
            <a:ext cx="5105909" cy="352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="" xmlns:a16="http://schemas.microsoft.com/office/drawing/2014/main" id="{CEC275F4-2F02-42FA-9306-06AA81ADA07A}"/>
              </a:ext>
            </a:extLst>
          </p:cNvPr>
          <p:cNvCxnSpPr>
            <a:cxnSpLocks/>
          </p:cNvCxnSpPr>
          <p:nvPr/>
        </p:nvCxnSpPr>
        <p:spPr>
          <a:xfrm flipH="1" flipV="1">
            <a:off x="10350154" y="4615674"/>
            <a:ext cx="1568228" cy="352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="" xmlns:a16="http://schemas.microsoft.com/office/drawing/2014/main" id="{4F0C6FDF-11E1-4910-8C52-AE891285B2E2}"/>
              </a:ext>
            </a:extLst>
          </p:cNvPr>
          <p:cNvCxnSpPr>
            <a:cxnSpLocks/>
          </p:cNvCxnSpPr>
          <p:nvPr/>
        </p:nvCxnSpPr>
        <p:spPr>
          <a:xfrm flipV="1">
            <a:off x="11918382" y="4967944"/>
            <a:ext cx="0" cy="1157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="" xmlns:a16="http://schemas.microsoft.com/office/drawing/2014/main" id="{4620CA22-295E-4789-8FE0-206A503F71FB}"/>
              </a:ext>
            </a:extLst>
          </p:cNvPr>
          <p:cNvCxnSpPr>
            <a:cxnSpLocks/>
          </p:cNvCxnSpPr>
          <p:nvPr/>
        </p:nvCxnSpPr>
        <p:spPr>
          <a:xfrm flipH="1" flipV="1">
            <a:off x="10350153" y="5717370"/>
            <a:ext cx="1568229" cy="407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="" xmlns:a16="http://schemas.microsoft.com/office/drawing/2014/main" id="{70DC1725-EA4A-452E-9D1E-F9430C7C9E7D}"/>
              </a:ext>
            </a:extLst>
          </p:cNvPr>
          <p:cNvCxnSpPr>
            <a:cxnSpLocks/>
          </p:cNvCxnSpPr>
          <p:nvPr/>
        </p:nvCxnSpPr>
        <p:spPr>
          <a:xfrm>
            <a:off x="9033943" y="4867029"/>
            <a:ext cx="782132" cy="238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="" xmlns:a16="http://schemas.microsoft.com/office/drawing/2014/main" id="{1A25F83F-8B19-4A8C-ADB3-4ABB922FBD00}"/>
              </a:ext>
            </a:extLst>
          </p:cNvPr>
          <p:cNvCxnSpPr>
            <a:cxnSpLocks/>
          </p:cNvCxnSpPr>
          <p:nvPr/>
        </p:nvCxnSpPr>
        <p:spPr>
          <a:xfrm>
            <a:off x="9816378" y="5105670"/>
            <a:ext cx="0" cy="684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="" xmlns:a16="http://schemas.microsoft.com/office/drawing/2014/main" id="{96A15D87-9949-4166-8D81-F3DB09114E13}"/>
              </a:ext>
            </a:extLst>
          </p:cNvPr>
          <p:cNvCxnSpPr>
            <a:cxnSpLocks/>
          </p:cNvCxnSpPr>
          <p:nvPr/>
        </p:nvCxnSpPr>
        <p:spPr>
          <a:xfrm>
            <a:off x="9033943" y="4867029"/>
            <a:ext cx="0" cy="700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="" xmlns:a16="http://schemas.microsoft.com/office/drawing/2014/main" id="{831EF52D-BD15-44CB-8AE8-E19698267C78}"/>
              </a:ext>
            </a:extLst>
          </p:cNvPr>
          <p:cNvCxnSpPr>
            <a:cxnSpLocks/>
          </p:cNvCxnSpPr>
          <p:nvPr/>
        </p:nvCxnSpPr>
        <p:spPr>
          <a:xfrm>
            <a:off x="9033943" y="5571566"/>
            <a:ext cx="775654" cy="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="" xmlns:a16="http://schemas.microsoft.com/office/drawing/2014/main" id="{6900166A-9297-48FE-9522-1D20A64006C2}"/>
              </a:ext>
            </a:extLst>
          </p:cNvPr>
          <p:cNvCxnSpPr>
            <a:cxnSpLocks/>
          </p:cNvCxnSpPr>
          <p:nvPr/>
        </p:nvCxnSpPr>
        <p:spPr>
          <a:xfrm>
            <a:off x="9033943" y="5320213"/>
            <a:ext cx="768338" cy="26420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="" xmlns:a16="http://schemas.microsoft.com/office/drawing/2014/main" id="{5CBD151B-BAF0-4386-882B-9797C26EE3F3}"/>
              </a:ext>
            </a:extLst>
          </p:cNvPr>
          <p:cNvSpPr txBox="1"/>
          <p:nvPr/>
        </p:nvSpPr>
        <p:spPr>
          <a:xfrm>
            <a:off x="8996956" y="503994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w</a:t>
            </a:r>
            <a:endParaRPr lang="zh-TW" altLang="en-US" dirty="0">
              <a:solidFill>
                <a:srgbClr val="7030A0"/>
              </a:solidFill>
            </a:endParaRPr>
          </a:p>
        </p:txBody>
      </p:sp>
      <p:cxnSp>
        <p:nvCxnSpPr>
          <p:cNvPr id="48" name="直線單箭頭接點 47">
            <a:extLst>
              <a:ext uri="{FF2B5EF4-FFF2-40B4-BE49-F238E27FC236}">
                <a16:creationId xmlns="" xmlns:a16="http://schemas.microsoft.com/office/drawing/2014/main" id="{666E1290-6EC0-4656-9269-8718FBDF6915}"/>
              </a:ext>
            </a:extLst>
          </p:cNvPr>
          <p:cNvCxnSpPr>
            <a:cxnSpLocks/>
          </p:cNvCxnSpPr>
          <p:nvPr/>
        </p:nvCxnSpPr>
        <p:spPr>
          <a:xfrm>
            <a:off x="9471943" y="5000688"/>
            <a:ext cx="0" cy="69990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="" xmlns:a16="http://schemas.microsoft.com/office/drawing/2014/main" id="{9265FE25-680B-4146-A880-8E9B0531FB7B}"/>
              </a:ext>
            </a:extLst>
          </p:cNvPr>
          <p:cNvSpPr txBox="1"/>
          <p:nvPr/>
        </p:nvSpPr>
        <p:spPr>
          <a:xfrm>
            <a:off x="9417374" y="5095419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52" name="接點: 弧形 51">
            <a:extLst>
              <a:ext uri="{FF2B5EF4-FFF2-40B4-BE49-F238E27FC236}">
                <a16:creationId xmlns="" xmlns:a16="http://schemas.microsoft.com/office/drawing/2014/main" id="{B166E588-0F97-4881-8FB9-B23AB0CC9D91}"/>
              </a:ext>
            </a:extLst>
          </p:cNvPr>
          <p:cNvCxnSpPr/>
          <p:nvPr/>
        </p:nvCxnSpPr>
        <p:spPr>
          <a:xfrm rot="5400000">
            <a:off x="9412158" y="4481715"/>
            <a:ext cx="644693" cy="3277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="" xmlns:a16="http://schemas.microsoft.com/office/drawing/2014/main" id="{2F1FA658-A666-49E9-ADC6-229C2A85E9CE}"/>
              </a:ext>
            </a:extLst>
          </p:cNvPr>
          <p:cNvSpPr txBox="1"/>
          <p:nvPr/>
        </p:nvSpPr>
        <p:spPr>
          <a:xfrm>
            <a:off x="9734504" y="3950192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aspect=</a:t>
            </a:r>
            <a:r>
              <a:rPr lang="en-US" altLang="zh-TW" dirty="0">
                <a:solidFill>
                  <a:srgbClr val="7030A0"/>
                </a:solidFill>
              </a:rPr>
              <a:t>w</a:t>
            </a:r>
            <a:r>
              <a:rPr lang="en-US" altLang="zh-TW" dirty="0">
                <a:solidFill>
                  <a:schemeClr val="accent1"/>
                </a:solidFill>
              </a:rPr>
              <a:t>/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h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弧形 53">
            <a:extLst>
              <a:ext uri="{FF2B5EF4-FFF2-40B4-BE49-F238E27FC236}">
                <a16:creationId xmlns="" xmlns:a16="http://schemas.microsoft.com/office/drawing/2014/main" id="{2761E4BE-40DC-43B0-A907-6CC11213449A}"/>
              </a:ext>
            </a:extLst>
          </p:cNvPr>
          <p:cNvSpPr/>
          <p:nvPr/>
        </p:nvSpPr>
        <p:spPr>
          <a:xfrm rot="1642928">
            <a:off x="8118139" y="4996309"/>
            <a:ext cx="494506" cy="946095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56" name="接點: 弧形 55">
            <a:extLst>
              <a:ext uri="{FF2B5EF4-FFF2-40B4-BE49-F238E27FC236}">
                <a16:creationId xmlns="" xmlns:a16="http://schemas.microsoft.com/office/drawing/2014/main" id="{06FC749D-BAED-4485-B118-7FEA3B6F6A0E}"/>
              </a:ext>
            </a:extLst>
          </p:cNvPr>
          <p:cNvCxnSpPr>
            <a:cxnSpLocks/>
          </p:cNvCxnSpPr>
          <p:nvPr/>
        </p:nvCxnSpPr>
        <p:spPr>
          <a:xfrm>
            <a:off x="8217838" y="4731215"/>
            <a:ext cx="235143" cy="19386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="" xmlns:a16="http://schemas.microsoft.com/office/drawing/2014/main" id="{EB893A92-3BB5-4134-822D-FA06E79D0494}"/>
              </a:ext>
            </a:extLst>
          </p:cNvPr>
          <p:cNvSpPr txBox="1"/>
          <p:nvPr/>
        </p:nvSpPr>
        <p:spPr>
          <a:xfrm>
            <a:off x="7693088" y="4467683"/>
            <a:ext cx="580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fovy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="" xmlns:a16="http://schemas.microsoft.com/office/drawing/2014/main" id="{777E89D3-BF11-4AB8-A5A0-BAB7E7A7441D}"/>
              </a:ext>
            </a:extLst>
          </p:cNvPr>
          <p:cNvCxnSpPr>
            <a:cxnSpLocks/>
          </p:cNvCxnSpPr>
          <p:nvPr/>
        </p:nvCxnSpPr>
        <p:spPr>
          <a:xfrm>
            <a:off x="6812473" y="5891874"/>
            <a:ext cx="3007563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="" xmlns:a16="http://schemas.microsoft.com/office/drawing/2014/main" id="{9A44B7FF-1DA3-45F8-8966-1C14A93FD6FA}"/>
              </a:ext>
            </a:extLst>
          </p:cNvPr>
          <p:cNvSpPr txBox="1"/>
          <p:nvPr/>
        </p:nvSpPr>
        <p:spPr>
          <a:xfrm>
            <a:off x="6249958" y="564763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near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="" xmlns:a16="http://schemas.microsoft.com/office/drawing/2014/main" id="{8867F579-BFE3-4933-9A3E-DAA71B171CD6}"/>
              </a:ext>
            </a:extLst>
          </p:cNvPr>
          <p:cNvCxnSpPr>
            <a:cxnSpLocks/>
          </p:cNvCxnSpPr>
          <p:nvPr/>
        </p:nvCxnSpPr>
        <p:spPr>
          <a:xfrm>
            <a:off x="6812473" y="6167203"/>
            <a:ext cx="4990574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="" xmlns:a16="http://schemas.microsoft.com/office/drawing/2014/main" id="{3453E9FF-B08E-4D80-8C5A-6AB920AEC303}"/>
              </a:ext>
            </a:extLst>
          </p:cNvPr>
          <p:cNvSpPr txBox="1"/>
          <p:nvPr/>
        </p:nvSpPr>
        <p:spPr>
          <a:xfrm>
            <a:off x="6371004" y="5948301"/>
            <a:ext cx="44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far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="" xmlns:a16="http://schemas.microsoft.com/office/drawing/2014/main" id="{5E0E4934-834B-4616-A388-D18FF678E793}"/>
              </a:ext>
            </a:extLst>
          </p:cNvPr>
          <p:cNvSpPr/>
          <p:nvPr/>
        </p:nvSpPr>
        <p:spPr>
          <a:xfrm>
            <a:off x="6739215" y="5250475"/>
            <a:ext cx="142257" cy="1536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322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64728-E6D3-40C3-BDE2-F1B70F1D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3-4 Projection Matrix </a:t>
            </a:r>
            <a:r>
              <a:rPr lang="en-US" altLang="zh-TW" sz="3200" b="1" dirty="0">
                <a:latin typeface="+mn-lt"/>
              </a:rPr>
              <a:t>--- Orthographic Projection</a:t>
            </a:r>
            <a:endParaRPr lang="zh-TW" altLang="en-US" sz="3200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A08804-3EA5-47E5-A6BC-0E75D6C02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758" y="2039267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void 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glOrtho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GLdouble</a:t>
            </a:r>
            <a:r>
              <a:rPr lang="en-US" altLang="zh-TW" dirty="0"/>
              <a:t> 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left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 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right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 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bottom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 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top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 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near</a:t>
            </a:r>
            <a:r>
              <a:rPr lang="en-US" altLang="zh-TW" dirty="0"/>
              <a:t>, </a:t>
            </a:r>
            <a:r>
              <a:rPr lang="en-US" altLang="zh-TW" dirty="0" err="1"/>
              <a:t>GLdouble</a:t>
            </a:r>
            <a:r>
              <a:rPr lang="en-US" altLang="zh-TW" dirty="0"/>
              <a:t> 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far</a:t>
            </a:r>
            <a:r>
              <a:rPr lang="en-US" altLang="zh-TW" dirty="0"/>
              <a:t>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left, right </a:t>
            </a:r>
            <a:r>
              <a:rPr lang="en-US" altLang="zh-TW" dirty="0"/>
              <a:t>: the coordinates of the left and right vertical clipping planes.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bottom, top </a:t>
            </a:r>
            <a:r>
              <a:rPr lang="en-US" altLang="zh-TW" dirty="0"/>
              <a:t>: the coordinates of the bottom and top horizontal clipping planes.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near, far </a:t>
            </a:r>
            <a:r>
              <a:rPr lang="en-US" altLang="zh-TW" dirty="0"/>
              <a:t>: the coordinates of the near and far depth clipping planes.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="" xmlns:a16="http://schemas.microsoft.com/office/drawing/2014/main" id="{29233F66-C828-4AFE-8AEE-09B1CD3A78EC}"/>
              </a:ext>
            </a:extLst>
          </p:cNvPr>
          <p:cNvCxnSpPr/>
          <p:nvPr/>
        </p:nvCxnSpPr>
        <p:spPr>
          <a:xfrm>
            <a:off x="8060788" y="4473526"/>
            <a:ext cx="1730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="" xmlns:a16="http://schemas.microsoft.com/office/drawing/2014/main" id="{EB358FEB-0B8B-45B3-A742-47A82E5A74C9}"/>
              </a:ext>
            </a:extLst>
          </p:cNvPr>
          <p:cNvCxnSpPr/>
          <p:nvPr/>
        </p:nvCxnSpPr>
        <p:spPr>
          <a:xfrm>
            <a:off x="8060788" y="4991686"/>
            <a:ext cx="1730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="" xmlns:a16="http://schemas.microsoft.com/office/drawing/2014/main" id="{226E0F2D-95C9-477D-8E45-EE9A782F15CE}"/>
              </a:ext>
            </a:extLst>
          </p:cNvPr>
          <p:cNvCxnSpPr/>
          <p:nvPr/>
        </p:nvCxnSpPr>
        <p:spPr>
          <a:xfrm>
            <a:off x="8522677" y="4822873"/>
            <a:ext cx="1730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="" xmlns:a16="http://schemas.microsoft.com/office/drawing/2014/main" id="{37DBFB7F-E91B-4EF9-BAE5-E40E3948C1E6}"/>
              </a:ext>
            </a:extLst>
          </p:cNvPr>
          <p:cNvCxnSpPr/>
          <p:nvPr/>
        </p:nvCxnSpPr>
        <p:spPr>
          <a:xfrm>
            <a:off x="8522677" y="5357445"/>
            <a:ext cx="1730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="" xmlns:a16="http://schemas.microsoft.com/office/drawing/2014/main" id="{9276E8D8-E2C9-421B-BB5F-6FBE21582300}"/>
              </a:ext>
            </a:extLst>
          </p:cNvPr>
          <p:cNvCxnSpPr>
            <a:cxnSpLocks/>
          </p:cNvCxnSpPr>
          <p:nvPr/>
        </p:nvCxnSpPr>
        <p:spPr>
          <a:xfrm>
            <a:off x="8060788" y="4459458"/>
            <a:ext cx="0" cy="532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="" xmlns:a16="http://schemas.microsoft.com/office/drawing/2014/main" id="{6CAFD48C-EAEC-430D-9F1D-B2674B8A0AE2}"/>
              </a:ext>
            </a:extLst>
          </p:cNvPr>
          <p:cNvCxnSpPr>
            <a:cxnSpLocks/>
          </p:cNvCxnSpPr>
          <p:nvPr/>
        </p:nvCxnSpPr>
        <p:spPr>
          <a:xfrm>
            <a:off x="8522677" y="4825217"/>
            <a:ext cx="0" cy="532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="" xmlns:a16="http://schemas.microsoft.com/office/drawing/2014/main" id="{523A96E6-7329-4E83-94A0-CF15B44BF203}"/>
              </a:ext>
            </a:extLst>
          </p:cNvPr>
          <p:cNvCxnSpPr>
            <a:cxnSpLocks/>
          </p:cNvCxnSpPr>
          <p:nvPr/>
        </p:nvCxnSpPr>
        <p:spPr>
          <a:xfrm>
            <a:off x="9791114" y="4459458"/>
            <a:ext cx="0" cy="532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="" xmlns:a16="http://schemas.microsoft.com/office/drawing/2014/main" id="{F7F5D2EC-76C3-4C77-96E1-F733AAD262C3}"/>
              </a:ext>
            </a:extLst>
          </p:cNvPr>
          <p:cNvCxnSpPr>
            <a:cxnSpLocks/>
          </p:cNvCxnSpPr>
          <p:nvPr/>
        </p:nvCxnSpPr>
        <p:spPr>
          <a:xfrm>
            <a:off x="10253003" y="4825217"/>
            <a:ext cx="0" cy="532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="" xmlns:a16="http://schemas.microsoft.com/office/drawing/2014/main" id="{ACF0ED54-1103-4EDB-AB83-32BA7A448684}"/>
              </a:ext>
            </a:extLst>
          </p:cNvPr>
          <p:cNvCxnSpPr>
            <a:cxnSpLocks/>
          </p:cNvCxnSpPr>
          <p:nvPr/>
        </p:nvCxnSpPr>
        <p:spPr>
          <a:xfrm>
            <a:off x="8060788" y="4490295"/>
            <a:ext cx="461889" cy="3325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="" xmlns:a16="http://schemas.microsoft.com/office/drawing/2014/main" id="{3EA16D65-CD38-4647-A7FE-62160BAE40B8}"/>
              </a:ext>
            </a:extLst>
          </p:cNvPr>
          <p:cNvCxnSpPr>
            <a:cxnSpLocks/>
          </p:cNvCxnSpPr>
          <p:nvPr/>
        </p:nvCxnSpPr>
        <p:spPr>
          <a:xfrm>
            <a:off x="8060788" y="5012148"/>
            <a:ext cx="463437" cy="361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="" xmlns:a16="http://schemas.microsoft.com/office/drawing/2014/main" id="{BDD47AEC-1F6C-48C9-8F92-DE87CF03C924}"/>
              </a:ext>
            </a:extLst>
          </p:cNvPr>
          <p:cNvCxnSpPr>
            <a:cxnSpLocks/>
          </p:cNvCxnSpPr>
          <p:nvPr/>
        </p:nvCxnSpPr>
        <p:spPr>
          <a:xfrm>
            <a:off x="9791114" y="5012148"/>
            <a:ext cx="455656" cy="336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="" xmlns:a16="http://schemas.microsoft.com/office/drawing/2014/main" id="{993E0A31-4BA7-4624-8141-9D4C56D313A0}"/>
              </a:ext>
            </a:extLst>
          </p:cNvPr>
          <p:cNvCxnSpPr>
            <a:cxnSpLocks/>
          </p:cNvCxnSpPr>
          <p:nvPr/>
        </p:nvCxnSpPr>
        <p:spPr>
          <a:xfrm>
            <a:off x="9805953" y="4476227"/>
            <a:ext cx="455656" cy="336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="" xmlns:a16="http://schemas.microsoft.com/office/drawing/2014/main" id="{E9F48F94-F7D8-4D06-B71C-979F756E9722}"/>
              </a:ext>
            </a:extLst>
          </p:cNvPr>
          <p:cNvCxnSpPr>
            <a:cxnSpLocks/>
          </p:cNvCxnSpPr>
          <p:nvPr/>
        </p:nvCxnSpPr>
        <p:spPr>
          <a:xfrm>
            <a:off x="6096000" y="4902590"/>
            <a:ext cx="21957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66D05B6B-0916-40D7-B823-A63FCE3014F4}"/>
              </a:ext>
            </a:extLst>
          </p:cNvPr>
          <p:cNvSpPr txBox="1"/>
          <p:nvPr/>
        </p:nvSpPr>
        <p:spPr>
          <a:xfrm>
            <a:off x="11328763" y="4638207"/>
            <a:ext cx="51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top</a:t>
            </a:r>
            <a:endParaRPr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="" xmlns:a16="http://schemas.microsoft.com/office/drawing/2014/main" id="{F1BD6CD7-6478-407F-9DD2-E9F833697425}"/>
              </a:ext>
            </a:extLst>
          </p:cNvPr>
          <p:cNvSpPr/>
          <p:nvPr/>
        </p:nvSpPr>
        <p:spPr>
          <a:xfrm>
            <a:off x="5870833" y="4813175"/>
            <a:ext cx="218718" cy="1788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>
            <a:extLst>
              <a:ext uri="{FF2B5EF4-FFF2-40B4-BE49-F238E27FC236}">
                <a16:creationId xmlns="" xmlns:a16="http://schemas.microsoft.com/office/drawing/2014/main" id="{E4D68021-6ECE-428D-B08F-3D2CACA102EA}"/>
              </a:ext>
            </a:extLst>
          </p:cNvPr>
          <p:cNvCxnSpPr>
            <a:cxnSpLocks/>
          </p:cNvCxnSpPr>
          <p:nvPr/>
        </p:nvCxnSpPr>
        <p:spPr>
          <a:xfrm>
            <a:off x="10184607" y="4822873"/>
            <a:ext cx="10972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2081D52C-8EB3-4305-A64C-1E63B35939E6}"/>
              </a:ext>
            </a:extLst>
          </p:cNvPr>
          <p:cNvSpPr txBox="1"/>
          <p:nvPr/>
        </p:nvSpPr>
        <p:spPr>
          <a:xfrm>
            <a:off x="11328763" y="5143371"/>
            <a:ext cx="93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bottom</a:t>
            </a:r>
            <a:endParaRPr lang="zh-TW" altLang="en-US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="" xmlns:a16="http://schemas.microsoft.com/office/drawing/2014/main" id="{9E306D99-B70B-490B-B872-782EDD84C5FF}"/>
              </a:ext>
            </a:extLst>
          </p:cNvPr>
          <p:cNvCxnSpPr>
            <a:cxnSpLocks/>
          </p:cNvCxnSpPr>
          <p:nvPr/>
        </p:nvCxnSpPr>
        <p:spPr>
          <a:xfrm>
            <a:off x="10186157" y="5366468"/>
            <a:ext cx="10972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="" xmlns:a16="http://schemas.microsoft.com/office/drawing/2014/main" id="{5643BADF-EA19-4F35-BAB5-4194E9B7E1F4}"/>
              </a:ext>
            </a:extLst>
          </p:cNvPr>
          <p:cNvCxnSpPr>
            <a:cxnSpLocks/>
          </p:cNvCxnSpPr>
          <p:nvPr/>
        </p:nvCxnSpPr>
        <p:spPr>
          <a:xfrm>
            <a:off x="8074856" y="3941298"/>
            <a:ext cx="0" cy="5322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="" xmlns:a16="http://schemas.microsoft.com/office/drawing/2014/main" id="{84D4D414-CBE1-4D3B-A662-D7C27E0826F3}"/>
              </a:ext>
            </a:extLst>
          </p:cNvPr>
          <p:cNvSpPr txBox="1"/>
          <p:nvPr/>
        </p:nvSpPr>
        <p:spPr>
          <a:xfrm>
            <a:off x="7818498" y="3598913"/>
            <a:ext cx="51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left</a:t>
            </a:r>
            <a:endParaRPr lang="zh-TW" altLang="en-US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="" xmlns:a16="http://schemas.microsoft.com/office/drawing/2014/main" id="{C92A2607-00CE-4E92-89BD-CE6515F6E0F8}"/>
              </a:ext>
            </a:extLst>
          </p:cNvPr>
          <p:cNvCxnSpPr>
            <a:cxnSpLocks/>
          </p:cNvCxnSpPr>
          <p:nvPr/>
        </p:nvCxnSpPr>
        <p:spPr>
          <a:xfrm>
            <a:off x="8524225" y="4292035"/>
            <a:ext cx="0" cy="5322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="" xmlns:a16="http://schemas.microsoft.com/office/drawing/2014/main" id="{30EDDF57-4A4F-4EC6-95F3-947A4F968B2E}"/>
              </a:ext>
            </a:extLst>
          </p:cNvPr>
          <p:cNvSpPr txBox="1"/>
          <p:nvPr/>
        </p:nvSpPr>
        <p:spPr>
          <a:xfrm>
            <a:off x="8267867" y="3949650"/>
            <a:ext cx="71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right</a:t>
            </a:r>
            <a:endParaRPr lang="zh-TW" altLang="en-US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="" xmlns:a16="http://schemas.microsoft.com/office/drawing/2014/main" id="{FC128EA1-3608-4677-B633-8D3136BFB454}"/>
              </a:ext>
            </a:extLst>
          </p:cNvPr>
          <p:cNvCxnSpPr>
            <a:cxnSpLocks/>
          </p:cNvCxnSpPr>
          <p:nvPr/>
        </p:nvCxnSpPr>
        <p:spPr>
          <a:xfrm>
            <a:off x="8509412" y="5364478"/>
            <a:ext cx="463437" cy="3618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="" xmlns:a16="http://schemas.microsoft.com/office/drawing/2014/main" id="{8DBA78B3-61DE-406C-B57F-7B93D3FE2FEC}"/>
              </a:ext>
            </a:extLst>
          </p:cNvPr>
          <p:cNvSpPr txBox="1"/>
          <p:nvPr/>
        </p:nvSpPr>
        <p:spPr>
          <a:xfrm>
            <a:off x="8741130" y="5633678"/>
            <a:ext cx="71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near</a:t>
            </a:r>
            <a:endParaRPr lang="zh-TW" altLang="en-US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="" xmlns:a16="http://schemas.microsoft.com/office/drawing/2014/main" id="{082ACB1E-0087-4663-8152-3AB0B4E67413}"/>
              </a:ext>
            </a:extLst>
          </p:cNvPr>
          <p:cNvCxnSpPr>
            <a:cxnSpLocks/>
          </p:cNvCxnSpPr>
          <p:nvPr/>
        </p:nvCxnSpPr>
        <p:spPr>
          <a:xfrm>
            <a:off x="10270243" y="5364370"/>
            <a:ext cx="463437" cy="3618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="" xmlns:a16="http://schemas.microsoft.com/office/drawing/2014/main" id="{3709C684-AAC1-4328-84C3-D13427CE4AD1}"/>
              </a:ext>
            </a:extLst>
          </p:cNvPr>
          <p:cNvSpPr txBox="1"/>
          <p:nvPr/>
        </p:nvSpPr>
        <p:spPr>
          <a:xfrm>
            <a:off x="10615237" y="5633678"/>
            <a:ext cx="71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far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497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64728-E6D3-40C3-BDE2-F1B70F1D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3-5 Viewport Matrix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A08804-3EA5-47E5-A6BC-0E75D6C02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void 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glViewport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GLint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en-US" altLang="zh-TW" dirty="0"/>
              <a:t>, </a:t>
            </a:r>
            <a:r>
              <a:rPr lang="en-US" altLang="zh-TW" dirty="0" err="1"/>
              <a:t>GLint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</a:t>
            </a:r>
            <a:r>
              <a:rPr lang="en-US" altLang="zh-TW" dirty="0"/>
              <a:t>, </a:t>
            </a:r>
            <a:r>
              <a:rPr lang="en-US" altLang="zh-TW" dirty="0" err="1"/>
              <a:t>GLsizei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width</a:t>
            </a:r>
            <a:r>
              <a:rPr lang="en-US" altLang="zh-TW" dirty="0"/>
              <a:t>, </a:t>
            </a:r>
            <a:r>
              <a:rPr lang="en-US" altLang="zh-TW" dirty="0" err="1"/>
              <a:t>GLsizei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height</a:t>
            </a:r>
            <a:r>
              <a:rPr lang="en-US" altLang="zh-TW" dirty="0"/>
              <a:t>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Map the final image to some region of the window.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The point (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x, y</a:t>
            </a:r>
            <a:r>
              <a:rPr lang="en-US" altLang="zh-TW" dirty="0"/>
              <a:t>) : the lower-left corner of the viewport rectangle. (in pixel)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width, height </a:t>
            </a:r>
            <a:r>
              <a:rPr lang="en-US" altLang="zh-TW" dirty="0"/>
              <a:t>: the size of the viewport rectangle.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default value : (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0, 0,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windowWidth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accent5">
                    <a:lumMod val="75000"/>
                  </a:schemeClr>
                </a:solidFill>
              </a:rPr>
              <a:t>windowHeight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err="1"/>
              <a:t>windowWidth</a:t>
            </a:r>
            <a:r>
              <a:rPr lang="en-US" altLang="zh-TW" dirty="0"/>
              <a:t> and </a:t>
            </a:r>
            <a:r>
              <a:rPr lang="en-US" altLang="zh-TW" dirty="0" err="1"/>
              <a:t>windowHeight</a:t>
            </a:r>
            <a:r>
              <a:rPr lang="en-US" altLang="zh-TW" dirty="0"/>
              <a:t> are the size of the window.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CA253923-7658-40A7-A0EA-3150E4F6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375" y="3129981"/>
            <a:ext cx="2610828" cy="2811661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="" xmlns:a16="http://schemas.microsoft.com/office/drawing/2014/main" id="{2EDDD47E-02B9-4C27-AE96-265CAEE50798}"/>
              </a:ext>
            </a:extLst>
          </p:cNvPr>
          <p:cNvCxnSpPr>
            <a:cxnSpLocks/>
          </p:cNvCxnSpPr>
          <p:nvPr/>
        </p:nvCxnSpPr>
        <p:spPr>
          <a:xfrm flipV="1">
            <a:off x="8943584" y="5824604"/>
            <a:ext cx="1979112" cy="12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="" xmlns:a16="http://schemas.microsoft.com/office/drawing/2014/main" id="{B4D5F6E1-EC1E-40B3-871E-12F38FF741F8}"/>
              </a:ext>
            </a:extLst>
          </p:cNvPr>
          <p:cNvCxnSpPr>
            <a:cxnSpLocks/>
          </p:cNvCxnSpPr>
          <p:nvPr/>
        </p:nvCxnSpPr>
        <p:spPr>
          <a:xfrm flipV="1">
            <a:off x="8943584" y="3691428"/>
            <a:ext cx="0" cy="2133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="" xmlns:a16="http://schemas.microsoft.com/office/drawing/2014/main" id="{AFE46D62-4039-4F90-B80F-094D785F6739}"/>
              </a:ext>
            </a:extLst>
          </p:cNvPr>
          <p:cNvSpPr/>
          <p:nvPr/>
        </p:nvSpPr>
        <p:spPr>
          <a:xfrm>
            <a:off x="8793272" y="5860605"/>
            <a:ext cx="125260" cy="100208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732B81C0-B0A5-41B6-8B84-FCEAA5D77B3C}"/>
              </a:ext>
            </a:extLst>
          </p:cNvPr>
          <p:cNvSpPr txBox="1"/>
          <p:nvPr/>
        </p:nvSpPr>
        <p:spPr>
          <a:xfrm>
            <a:off x="8520714" y="593845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(0, 0)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381A9B01-6600-43DA-8FCC-847B60AFEBC1}"/>
              </a:ext>
            </a:extLst>
          </p:cNvPr>
          <p:cNvSpPr/>
          <p:nvPr/>
        </p:nvSpPr>
        <p:spPr>
          <a:xfrm>
            <a:off x="10262830" y="4051258"/>
            <a:ext cx="978748" cy="834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Final image</a:t>
            </a:r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="" xmlns:a16="http://schemas.microsoft.com/office/drawing/2014/main" id="{09F9B66B-147A-48E4-8F38-FF39F86A36AE}"/>
              </a:ext>
            </a:extLst>
          </p:cNvPr>
          <p:cNvSpPr/>
          <p:nvPr/>
        </p:nvSpPr>
        <p:spPr>
          <a:xfrm>
            <a:off x="10192322" y="4838377"/>
            <a:ext cx="125260" cy="1002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CBA1990B-3EE5-4B1F-B9B1-96E5FB12325D}"/>
              </a:ext>
            </a:extLst>
          </p:cNvPr>
          <p:cNvSpPr txBox="1"/>
          <p:nvPr/>
        </p:nvSpPr>
        <p:spPr>
          <a:xfrm>
            <a:off x="10087785" y="487595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(x, y)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="" xmlns:a16="http://schemas.microsoft.com/office/drawing/2014/main" id="{6679A493-3242-4023-9508-5CA9B05D4774}"/>
              </a:ext>
            </a:extLst>
          </p:cNvPr>
          <p:cNvCxnSpPr/>
          <p:nvPr/>
        </p:nvCxnSpPr>
        <p:spPr>
          <a:xfrm>
            <a:off x="10125363" y="4038732"/>
            <a:ext cx="0" cy="8748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532711DA-EB92-4B27-86D9-750F2E0A67B4}"/>
              </a:ext>
            </a:extLst>
          </p:cNvPr>
          <p:cNvSpPr txBox="1"/>
          <p:nvPr/>
        </p:nvSpPr>
        <p:spPr>
          <a:xfrm>
            <a:off x="9386009" y="4278940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height</a:t>
            </a:r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="" xmlns:a16="http://schemas.microsoft.com/office/drawing/2014/main" id="{14E38464-5F29-409A-BAF4-FB327E45C14B}"/>
              </a:ext>
            </a:extLst>
          </p:cNvPr>
          <p:cNvCxnSpPr/>
          <p:nvPr/>
        </p:nvCxnSpPr>
        <p:spPr>
          <a:xfrm>
            <a:off x="10250304" y="3883068"/>
            <a:ext cx="9787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E19951F2-8BA6-4135-8DF9-8B3499B35B6E}"/>
              </a:ext>
            </a:extLst>
          </p:cNvPr>
          <p:cNvSpPr txBox="1"/>
          <p:nvPr/>
        </p:nvSpPr>
        <p:spPr>
          <a:xfrm>
            <a:off x="10314813" y="350676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width</a:t>
            </a:r>
            <a:endParaRPr lang="zh-TW" alt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="" xmlns:a16="http://schemas.microsoft.com/office/drawing/2014/main" id="{ED847DF8-FA4C-4314-93BE-641BBD5478F2}"/>
              </a:ext>
            </a:extLst>
          </p:cNvPr>
          <p:cNvCxnSpPr>
            <a:cxnSpLocks/>
          </p:cNvCxnSpPr>
          <p:nvPr/>
        </p:nvCxnSpPr>
        <p:spPr>
          <a:xfrm>
            <a:off x="8668330" y="3129981"/>
            <a:ext cx="0" cy="2744726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B2F1C6BA-0628-413B-8227-1B301022BE47}"/>
              </a:ext>
            </a:extLst>
          </p:cNvPr>
          <p:cNvSpPr txBox="1"/>
          <p:nvPr/>
        </p:nvSpPr>
        <p:spPr>
          <a:xfrm>
            <a:off x="7144518" y="4343425"/>
            <a:ext cx="166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7030A0"/>
                </a:solidFill>
              </a:rPr>
              <a:t>windowHeight</a:t>
            </a:r>
            <a:endParaRPr lang="zh-TW" altLang="en-US" dirty="0">
              <a:solidFill>
                <a:srgbClr val="7030A0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="" xmlns:a16="http://schemas.microsoft.com/office/drawing/2014/main" id="{7460AAEE-FEE3-4CAF-8083-15159BEEAA35}"/>
              </a:ext>
            </a:extLst>
          </p:cNvPr>
          <p:cNvCxnSpPr>
            <a:cxnSpLocks/>
          </p:cNvCxnSpPr>
          <p:nvPr/>
        </p:nvCxnSpPr>
        <p:spPr>
          <a:xfrm>
            <a:off x="8830850" y="2868460"/>
            <a:ext cx="2610827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AB46FFB6-2C84-4A2D-9BA7-5B4640F5BCD0}"/>
              </a:ext>
            </a:extLst>
          </p:cNvPr>
          <p:cNvSpPr txBox="1"/>
          <p:nvPr/>
        </p:nvSpPr>
        <p:spPr>
          <a:xfrm>
            <a:off x="9386009" y="2453948"/>
            <a:ext cx="166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7030A0"/>
                </a:solidFill>
              </a:rPr>
              <a:t>windowWidth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="" xmlns:a16="http://schemas.microsoft.com/office/drawing/2014/main" id="{8634C761-1AC6-4F79-B785-2B7A2E7AB7F1}"/>
              </a:ext>
            </a:extLst>
          </p:cNvPr>
          <p:cNvSpPr txBox="1"/>
          <p:nvPr/>
        </p:nvSpPr>
        <p:spPr>
          <a:xfrm>
            <a:off x="10896062" y="561933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="" xmlns:a16="http://schemas.microsoft.com/office/drawing/2014/main" id="{4C931CA5-D2E7-40BE-BFA9-24B7486A9E1E}"/>
              </a:ext>
            </a:extLst>
          </p:cNvPr>
          <p:cNvSpPr txBox="1"/>
          <p:nvPr/>
        </p:nvSpPr>
        <p:spPr>
          <a:xfrm>
            <a:off x="8818004" y="337600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190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64728-E6D3-40C3-BDE2-F1B70F1D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3-6 Matrix Stack Mechanism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4A08804-3EA5-47E5-A6BC-0E75D6C02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You can </a:t>
            </a:r>
            <a:r>
              <a:rPr lang="en-US" altLang="zh-TW" dirty="0">
                <a:solidFill>
                  <a:srgbClr val="FF0000"/>
                </a:solidFill>
              </a:rPr>
              <a:t>store</a:t>
            </a:r>
            <a:r>
              <a:rPr lang="en-US" altLang="zh-TW" dirty="0"/>
              <a:t> certain transformation matrix on the matrix stack and easily get it when you want to reuse.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The top of the matrix stack is the current matrix.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Use 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glPushMatrix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() </a:t>
            </a:r>
            <a:r>
              <a:rPr lang="en-US" altLang="zh-TW" dirty="0"/>
              <a:t>and 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glPopMatrix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()</a:t>
            </a:r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dirty="0"/>
              <a:t>to manage the stack.</a:t>
            </a: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BB473D41-F2AF-4CB8-8574-7CA0DCD3A912}"/>
              </a:ext>
            </a:extLst>
          </p:cNvPr>
          <p:cNvSpPr txBox="1"/>
          <p:nvPr/>
        </p:nvSpPr>
        <p:spPr>
          <a:xfrm>
            <a:off x="1196515" y="3908012"/>
            <a:ext cx="5054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glPushMatrix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()</a:t>
            </a:r>
            <a:r>
              <a:rPr lang="en-US" altLang="zh-TW" dirty="0"/>
              <a:t> :</a:t>
            </a:r>
          </a:p>
          <a:p>
            <a:r>
              <a:rPr lang="en-US" altLang="zh-TW" dirty="0"/>
              <a:t>Push the current matrix on the top of the stack.</a:t>
            </a: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900595E3-0CFE-4FE4-BDCF-E87F23165919}"/>
              </a:ext>
            </a:extLst>
          </p:cNvPr>
          <p:cNvSpPr txBox="1"/>
          <p:nvPr/>
        </p:nvSpPr>
        <p:spPr>
          <a:xfrm>
            <a:off x="6864455" y="3922615"/>
            <a:ext cx="3870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</a:t>
            </a:r>
            <a:r>
              <a:rPr lang="en-US" altLang="zh-TW" b="1" dirty="0" err="1">
                <a:solidFill>
                  <a:schemeClr val="accent1">
                    <a:lumMod val="50000"/>
                  </a:schemeClr>
                </a:solidFill>
              </a:rPr>
              <a:t>glPopMatrix</a:t>
            </a: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()</a:t>
            </a:r>
            <a:r>
              <a:rPr lang="en-US" altLang="zh-TW" dirty="0"/>
              <a:t> : </a:t>
            </a:r>
          </a:p>
          <a:p>
            <a:r>
              <a:rPr lang="en-US" altLang="zh-TW" dirty="0"/>
              <a:t>Pop the top matrix off the matrix stack.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CDB757D-536A-4720-BEF0-2208BE7A6524}"/>
              </a:ext>
            </a:extLst>
          </p:cNvPr>
          <p:cNvSpPr/>
          <p:nvPr/>
        </p:nvSpPr>
        <p:spPr>
          <a:xfrm>
            <a:off x="2179420" y="5586844"/>
            <a:ext cx="1152395" cy="288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95B8520-81C7-4DB0-B1EC-0AC15FD6EEA8}"/>
              </a:ext>
            </a:extLst>
          </p:cNvPr>
          <p:cNvSpPr/>
          <p:nvPr/>
        </p:nvSpPr>
        <p:spPr>
          <a:xfrm>
            <a:off x="2179420" y="5298745"/>
            <a:ext cx="1152395" cy="2880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TW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6ED58B71-5FE5-4886-AD8D-CA94FCA62EAA}"/>
              </a:ext>
            </a:extLst>
          </p:cNvPr>
          <p:cNvSpPr txBox="1"/>
          <p:nvPr/>
        </p:nvSpPr>
        <p:spPr>
          <a:xfrm>
            <a:off x="2092358" y="5883897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Matrix stack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6485E2EF-7126-44B4-8624-B493D0C14637}"/>
              </a:ext>
            </a:extLst>
          </p:cNvPr>
          <p:cNvSpPr txBox="1"/>
          <p:nvPr/>
        </p:nvSpPr>
        <p:spPr>
          <a:xfrm>
            <a:off x="1177338" y="4975579"/>
            <a:ext cx="912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Current matrix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="" xmlns:a16="http://schemas.microsoft.com/office/drawing/2014/main" id="{4524EFC4-C65D-4660-A6B5-B73496C696AD}"/>
              </a:ext>
            </a:extLst>
          </p:cNvPr>
          <p:cNvCxnSpPr/>
          <p:nvPr/>
        </p:nvCxnSpPr>
        <p:spPr>
          <a:xfrm>
            <a:off x="1928885" y="5412205"/>
            <a:ext cx="469211" cy="30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箭號: 向右 12">
            <a:extLst>
              <a:ext uri="{FF2B5EF4-FFF2-40B4-BE49-F238E27FC236}">
                <a16:creationId xmlns="" xmlns:a16="http://schemas.microsoft.com/office/drawing/2014/main" id="{34C5055E-6588-48E5-8283-7154D3DB885B}"/>
              </a:ext>
            </a:extLst>
          </p:cNvPr>
          <p:cNvSpPr/>
          <p:nvPr/>
        </p:nvSpPr>
        <p:spPr>
          <a:xfrm>
            <a:off x="3508115" y="5320225"/>
            <a:ext cx="1152395" cy="56993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Push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8577160A-7F61-4729-A5D2-97C9F64CCFD0}"/>
              </a:ext>
            </a:extLst>
          </p:cNvPr>
          <p:cNvSpPr/>
          <p:nvPr/>
        </p:nvSpPr>
        <p:spPr>
          <a:xfrm>
            <a:off x="4893087" y="5586844"/>
            <a:ext cx="1152395" cy="288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0756FA84-EC7F-45A6-A55C-D1DFCAC21B1B}"/>
              </a:ext>
            </a:extLst>
          </p:cNvPr>
          <p:cNvSpPr/>
          <p:nvPr/>
        </p:nvSpPr>
        <p:spPr>
          <a:xfrm>
            <a:off x="4893087" y="5298745"/>
            <a:ext cx="1152395" cy="2880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TW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E0248D49-0691-4E7E-9E88-8614DF94731B}"/>
              </a:ext>
            </a:extLst>
          </p:cNvPr>
          <p:cNvSpPr txBox="1"/>
          <p:nvPr/>
        </p:nvSpPr>
        <p:spPr>
          <a:xfrm>
            <a:off x="4806025" y="5883897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Matrix stack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CD6BC4AD-63B1-4511-A6AA-F51EA29C932E}"/>
              </a:ext>
            </a:extLst>
          </p:cNvPr>
          <p:cNvSpPr/>
          <p:nvPr/>
        </p:nvSpPr>
        <p:spPr>
          <a:xfrm>
            <a:off x="4893283" y="5014558"/>
            <a:ext cx="1152395" cy="2880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TW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85C9A9C0-7F54-487B-8E36-29EB79F85A7D}"/>
              </a:ext>
            </a:extLst>
          </p:cNvPr>
          <p:cNvSpPr txBox="1"/>
          <p:nvPr/>
        </p:nvSpPr>
        <p:spPr>
          <a:xfrm>
            <a:off x="4072117" y="4637023"/>
            <a:ext cx="912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Current matrix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="" xmlns:a16="http://schemas.microsoft.com/office/drawing/2014/main" id="{996FAC71-2124-4F88-9C78-C14E9CB83608}"/>
              </a:ext>
            </a:extLst>
          </p:cNvPr>
          <p:cNvCxnSpPr/>
          <p:nvPr/>
        </p:nvCxnSpPr>
        <p:spPr>
          <a:xfrm>
            <a:off x="4806025" y="5094661"/>
            <a:ext cx="469211" cy="30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E09A2554-C29B-4A34-8A03-D1A1DED25883}"/>
              </a:ext>
            </a:extLst>
          </p:cNvPr>
          <p:cNvSpPr/>
          <p:nvPr/>
        </p:nvSpPr>
        <p:spPr>
          <a:xfrm>
            <a:off x="7445134" y="5570127"/>
            <a:ext cx="1152395" cy="288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149EF9A4-11D9-450C-8897-778C903A6F6C}"/>
              </a:ext>
            </a:extLst>
          </p:cNvPr>
          <p:cNvSpPr/>
          <p:nvPr/>
        </p:nvSpPr>
        <p:spPr>
          <a:xfrm>
            <a:off x="7445134" y="5282028"/>
            <a:ext cx="1152395" cy="2880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TW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0C59379D-E1B9-48E1-8879-DB4B245F0898}"/>
              </a:ext>
            </a:extLst>
          </p:cNvPr>
          <p:cNvSpPr txBox="1"/>
          <p:nvPr/>
        </p:nvSpPr>
        <p:spPr>
          <a:xfrm>
            <a:off x="7358072" y="5867180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Matrix stack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5091BB90-568E-4B89-A3FA-E029090B4A9C}"/>
              </a:ext>
            </a:extLst>
          </p:cNvPr>
          <p:cNvSpPr txBox="1"/>
          <p:nvPr/>
        </p:nvSpPr>
        <p:spPr>
          <a:xfrm>
            <a:off x="6457111" y="4695814"/>
            <a:ext cx="912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Current matrix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="" xmlns:a16="http://schemas.microsoft.com/office/drawing/2014/main" id="{14006113-FC21-46EB-997B-BBACCA0BFC12}"/>
              </a:ext>
            </a:extLst>
          </p:cNvPr>
          <p:cNvSpPr/>
          <p:nvPr/>
        </p:nvSpPr>
        <p:spPr>
          <a:xfrm>
            <a:off x="8773829" y="5303508"/>
            <a:ext cx="1152395" cy="56993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Pop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7198E0E7-905C-487C-A8C5-16814DB4C38B}"/>
              </a:ext>
            </a:extLst>
          </p:cNvPr>
          <p:cNvSpPr/>
          <p:nvPr/>
        </p:nvSpPr>
        <p:spPr>
          <a:xfrm>
            <a:off x="10158801" y="5570127"/>
            <a:ext cx="1152395" cy="288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C65D7E3B-352A-48D4-BA5C-5452F439FF25}"/>
              </a:ext>
            </a:extLst>
          </p:cNvPr>
          <p:cNvSpPr/>
          <p:nvPr/>
        </p:nvSpPr>
        <p:spPr>
          <a:xfrm>
            <a:off x="10158801" y="5282028"/>
            <a:ext cx="1152395" cy="2880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endParaRPr lang="zh-TW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42E97244-78CE-401E-896D-0184E32A0DC6}"/>
              </a:ext>
            </a:extLst>
          </p:cNvPr>
          <p:cNvSpPr txBox="1"/>
          <p:nvPr/>
        </p:nvSpPr>
        <p:spPr>
          <a:xfrm>
            <a:off x="10071739" y="5867180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Matrix stack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="" xmlns:a16="http://schemas.microsoft.com/office/drawing/2014/main" id="{B7B02242-ECF0-4E0F-BDF6-CA19D3C06629}"/>
              </a:ext>
            </a:extLst>
          </p:cNvPr>
          <p:cNvSpPr txBox="1"/>
          <p:nvPr/>
        </p:nvSpPr>
        <p:spPr>
          <a:xfrm>
            <a:off x="11328412" y="4958862"/>
            <a:ext cx="912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Current matrix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="" xmlns:a16="http://schemas.microsoft.com/office/drawing/2014/main" id="{3693B841-86DE-428E-89E2-25090C880C98}"/>
              </a:ext>
            </a:extLst>
          </p:cNvPr>
          <p:cNvCxnSpPr>
            <a:cxnSpLocks/>
          </p:cNvCxnSpPr>
          <p:nvPr/>
        </p:nvCxnSpPr>
        <p:spPr>
          <a:xfrm flipH="1">
            <a:off x="10971242" y="5303508"/>
            <a:ext cx="526592" cy="108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457E1F96-D34A-4F99-8C1D-B53268390326}"/>
              </a:ext>
            </a:extLst>
          </p:cNvPr>
          <p:cNvSpPr/>
          <p:nvPr/>
        </p:nvSpPr>
        <p:spPr>
          <a:xfrm>
            <a:off x="7445540" y="5004937"/>
            <a:ext cx="1152395" cy="2880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="" xmlns:a16="http://schemas.microsoft.com/office/drawing/2014/main" id="{E4AB0FEA-AE85-401D-ADC2-B614B6B142F3}"/>
              </a:ext>
            </a:extLst>
          </p:cNvPr>
          <p:cNvCxnSpPr/>
          <p:nvPr/>
        </p:nvCxnSpPr>
        <p:spPr>
          <a:xfrm>
            <a:off x="7202466" y="5077944"/>
            <a:ext cx="588723" cy="47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="" xmlns:a16="http://schemas.microsoft.com/office/drawing/2014/main" id="{98A0BA62-9B3C-46FC-B08A-26B885A19954}"/>
              </a:ext>
            </a:extLst>
          </p:cNvPr>
          <p:cNvCxnSpPr>
            <a:cxnSpLocks/>
          </p:cNvCxnSpPr>
          <p:nvPr/>
        </p:nvCxnSpPr>
        <p:spPr>
          <a:xfrm>
            <a:off x="6249958" y="3922615"/>
            <a:ext cx="100738" cy="2313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5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993D13-2CBB-464B-90C7-662B8F01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3-7 </a:t>
            </a:r>
            <a:r>
              <a:rPr lang="en-US" altLang="zh-TW" b="1" dirty="0" smtClean="0">
                <a:latin typeface="+mn-lt"/>
              </a:rPr>
              <a:t>Homework 1 - </a:t>
            </a:r>
            <a:r>
              <a:rPr lang="en-US" altLang="zh-TW" dirty="0"/>
              <a:t>Music Box </a:t>
            </a:r>
            <a:endParaRPr lang="zh-TW" altLang="en-US" b="1" dirty="0">
              <a:latin typeface="+mn-lt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7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081" t="14834" r="6843" b="6521"/>
          <a:stretch/>
        </p:blipFill>
        <p:spPr>
          <a:xfrm>
            <a:off x="3385753" y="2044380"/>
            <a:ext cx="4392325" cy="401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6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993D13-2CBB-464B-90C7-662B8F01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3-7 </a:t>
            </a:r>
            <a:r>
              <a:rPr lang="en-US" altLang="zh-TW" b="1" dirty="0" smtClean="0">
                <a:latin typeface="+mn-lt"/>
              </a:rPr>
              <a:t>Homework 1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C381366-25DE-4870-8FE4-DA32CA71D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758" y="2039267"/>
            <a:ext cx="2379177" cy="4023360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Camera:</a:t>
            </a:r>
          </a:p>
          <a:p>
            <a:r>
              <a:rPr lang="en-US" altLang="zh-TW" dirty="0"/>
              <a:t>position: </a:t>
            </a:r>
            <a:r>
              <a:rPr lang="en-US" altLang="zh-TW" dirty="0" smtClean="0"/>
              <a:t>(20, 20, 20)</a:t>
            </a:r>
            <a:endParaRPr lang="en-US" altLang="zh-TW" dirty="0"/>
          </a:p>
          <a:p>
            <a:r>
              <a:rPr lang="en-US" altLang="zh-TW" dirty="0"/>
              <a:t>center: (0, 0, 0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/>
              <a:t>up vector: (0, 1, 0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Fovy</a:t>
            </a:r>
            <a:r>
              <a:rPr lang="en-US" altLang="zh-TW" dirty="0" smtClean="0"/>
              <a:t>: 60</a:t>
            </a:r>
          </a:p>
          <a:p>
            <a:r>
              <a:rPr lang="en-US" altLang="zh-TW" dirty="0"/>
              <a:t>Near: 1.0</a:t>
            </a:r>
          </a:p>
          <a:p>
            <a:r>
              <a:rPr lang="en-US" altLang="zh-TW" dirty="0"/>
              <a:t>Far: 1000.0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5" name="內容版面配置區 2">
            <a:extLst>
              <a:ext uri="{FF2B5EF4-FFF2-40B4-BE49-F238E27FC236}">
                <a16:creationId xmlns="" xmlns:a16="http://schemas.microsoft.com/office/drawing/2014/main" id="{1C381366-25DE-4870-8FE4-DA32CA71D21F}"/>
              </a:ext>
            </a:extLst>
          </p:cNvPr>
          <p:cNvSpPr txBox="1">
            <a:spLocks/>
          </p:cNvSpPr>
          <p:nvPr/>
        </p:nvSpPr>
        <p:spPr>
          <a:xfrm>
            <a:off x="3849909" y="2039267"/>
            <a:ext cx="191657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1"/>
                </a:solidFill>
              </a:rPr>
              <a:t>整體轉速</a:t>
            </a:r>
            <a:r>
              <a:rPr lang="en-US" altLang="zh-TW" dirty="0" smtClean="0">
                <a:solidFill>
                  <a:schemeClr val="accent1"/>
                </a:solidFill>
              </a:rPr>
              <a:t>:</a:t>
            </a:r>
          </a:p>
          <a:p>
            <a:r>
              <a:rPr lang="zh-TW" altLang="en-US" dirty="0" smtClean="0"/>
              <a:t>旋轉軸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y</a:t>
            </a:r>
            <a:r>
              <a:rPr lang="zh-TW" altLang="en-US" dirty="0" smtClean="0"/>
              <a:t>軸</a:t>
            </a:r>
            <a:endParaRPr lang="en-US" altLang="zh-TW" dirty="0"/>
          </a:p>
          <a:p>
            <a:r>
              <a:rPr lang="en-US" altLang="zh-TW" dirty="0" smtClean="0"/>
              <a:t>1 degree/frame</a:t>
            </a:r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逆時鐘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="" xmlns:a16="http://schemas.microsoft.com/office/drawing/2014/main" id="{1C381366-25DE-4870-8FE4-DA32CA71D21F}"/>
              </a:ext>
            </a:extLst>
          </p:cNvPr>
          <p:cNvSpPr txBox="1">
            <a:spLocks/>
          </p:cNvSpPr>
          <p:nvPr/>
        </p:nvSpPr>
        <p:spPr>
          <a:xfrm>
            <a:off x="5910648" y="2035550"/>
            <a:ext cx="276635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solidFill>
                  <a:schemeClr val="accent1"/>
                </a:solidFill>
              </a:rPr>
              <a:t>Cube &amp; Elephant </a:t>
            </a:r>
            <a:r>
              <a:rPr lang="zh-TW" altLang="en-US" dirty="0" smtClean="0">
                <a:solidFill>
                  <a:schemeClr val="accent1"/>
                </a:solidFill>
              </a:rPr>
              <a:t>轉速</a:t>
            </a:r>
            <a:r>
              <a:rPr lang="en-US" altLang="zh-TW" dirty="0" smtClean="0">
                <a:solidFill>
                  <a:schemeClr val="accent1"/>
                </a:solidFill>
              </a:rPr>
              <a:t>:</a:t>
            </a:r>
          </a:p>
          <a:p>
            <a:r>
              <a:rPr lang="zh-TW" altLang="en-US" dirty="0"/>
              <a:t>旋轉軸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y</a:t>
            </a:r>
            <a:r>
              <a:rPr lang="zh-TW" altLang="en-US" dirty="0"/>
              <a:t>軸</a:t>
            </a:r>
            <a:endParaRPr lang="en-US" altLang="zh-TW" dirty="0"/>
          </a:p>
          <a:p>
            <a:r>
              <a:rPr lang="en-US" altLang="zh-TW" dirty="0" smtClean="0"/>
              <a:t>3 degree/frame</a:t>
            </a:r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逆時鐘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17" name="內容版面配置區 2">
            <a:extLst>
              <a:ext uri="{FF2B5EF4-FFF2-40B4-BE49-F238E27FC236}">
                <a16:creationId xmlns="" xmlns:a16="http://schemas.microsoft.com/office/drawing/2014/main" id="{1C381366-25DE-4870-8FE4-DA32CA71D21F}"/>
              </a:ext>
            </a:extLst>
          </p:cNvPr>
          <p:cNvSpPr txBox="1">
            <a:spLocks/>
          </p:cNvSpPr>
          <p:nvPr/>
        </p:nvSpPr>
        <p:spPr>
          <a:xfrm>
            <a:off x="8677004" y="2039267"/>
            <a:ext cx="276635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solidFill>
                  <a:schemeClr val="accent1"/>
                </a:solidFill>
              </a:rPr>
              <a:t>Cube </a:t>
            </a:r>
            <a:r>
              <a:rPr lang="zh-TW" altLang="en-US" dirty="0" smtClean="0">
                <a:solidFill>
                  <a:schemeClr val="accent1"/>
                </a:solidFill>
              </a:rPr>
              <a:t>縮放</a:t>
            </a:r>
            <a:r>
              <a:rPr lang="en-US" altLang="zh-TW" dirty="0" smtClean="0">
                <a:solidFill>
                  <a:schemeClr val="accent1"/>
                </a:solidFill>
              </a:rPr>
              <a:t>:</a:t>
            </a:r>
          </a:p>
          <a:p>
            <a:r>
              <a:rPr lang="en-US" altLang="zh-TW" dirty="0" smtClean="0"/>
              <a:t>0.5</a:t>
            </a:r>
            <a:r>
              <a:rPr lang="zh-TW" altLang="en-US" dirty="0" smtClean="0"/>
              <a:t> 倍</a:t>
            </a:r>
            <a:r>
              <a:rPr lang="en-US" altLang="zh-TW" dirty="0" smtClean="0"/>
              <a:t>(</a:t>
            </a:r>
            <a:r>
              <a:rPr lang="zh-TW" altLang="en-US" dirty="0" smtClean="0"/>
              <a:t>長</a:t>
            </a:r>
            <a:r>
              <a:rPr lang="en-US" altLang="zh-TW" dirty="0" smtClean="0"/>
              <a:t>/</a:t>
            </a:r>
            <a:r>
              <a:rPr lang="zh-TW" altLang="en-US" dirty="0" smtClean="0"/>
              <a:t>寬</a:t>
            </a:r>
            <a:r>
              <a:rPr lang="en-US" altLang="zh-TW" dirty="0" smtClean="0"/>
              <a:t>/</a:t>
            </a:r>
            <a:r>
              <a:rPr lang="zh-TW" altLang="en-US" dirty="0" smtClean="0"/>
              <a:t>高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9746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993D13-2CBB-464B-90C7-662B8F01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3-7 Homework 1 </a:t>
            </a:r>
            <a:r>
              <a:rPr lang="en-US" altLang="zh-TW" b="1" dirty="0" smtClean="0">
                <a:latin typeface="+mn-lt"/>
              </a:rPr>
              <a:t>(Basis</a:t>
            </a:r>
            <a:r>
              <a:rPr lang="en-US" altLang="zh-TW" b="1" dirty="0">
                <a:latin typeface="+mn-lt"/>
              </a:rPr>
              <a:t>)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C381366-25DE-4870-8FE4-DA32CA71D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758" y="2039267"/>
            <a:ext cx="5740215" cy="402336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edge </a:t>
            </a:r>
            <a:r>
              <a:rPr lang="en-US" altLang="zh-TW" dirty="0">
                <a:solidFill>
                  <a:srgbClr val="FF0000"/>
                </a:solidFill>
              </a:rPr>
              <a:t>= </a:t>
            </a:r>
            <a:r>
              <a:rPr lang="en-US" altLang="zh-TW" dirty="0" smtClean="0">
                <a:solidFill>
                  <a:srgbClr val="FF0000"/>
                </a:solidFill>
              </a:rPr>
              <a:t>20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/>
              <a:t>radius </a:t>
            </a:r>
            <a:r>
              <a:rPr lang="en-US" altLang="zh-TW" dirty="0"/>
              <a:t>= </a:t>
            </a:r>
            <a:r>
              <a:rPr lang="en-US" altLang="zh-TW" dirty="0" smtClean="0"/>
              <a:t>10</a:t>
            </a:r>
          </a:p>
          <a:p>
            <a:endParaRPr lang="en-US" altLang="zh-TW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9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456951E-ABE7-44E7-8342-3DC96A8C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Outline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131607E-C44F-4581-86D8-0A6E73D85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Section 3. BASIC DRAW - How to rotate the planet in OpenGL?</a:t>
            </a:r>
          </a:p>
          <a:p>
            <a:pPr marL="0" indent="0">
              <a:buNone/>
            </a:pPr>
            <a:r>
              <a:rPr lang="en-US" altLang="zh-TW" dirty="0"/>
              <a:t>       3-1 Overview</a:t>
            </a:r>
          </a:p>
          <a:p>
            <a:pPr marL="0" indent="0">
              <a:buNone/>
            </a:pPr>
            <a:r>
              <a:rPr lang="en-US" altLang="zh-TW" dirty="0"/>
              <a:t>       3-2 </a:t>
            </a:r>
            <a:r>
              <a:rPr lang="en-US" altLang="zh-TW" dirty="0" err="1"/>
              <a:t>ModelView</a:t>
            </a:r>
            <a:r>
              <a:rPr lang="en-US" altLang="zh-TW" dirty="0"/>
              <a:t> Matrix</a:t>
            </a:r>
          </a:p>
          <a:p>
            <a:pPr marL="0" indent="0">
              <a:buNone/>
            </a:pPr>
            <a:r>
              <a:rPr lang="en-US" altLang="zh-TW" dirty="0"/>
              <a:t>       3-3 Modeling Transformation</a:t>
            </a:r>
          </a:p>
          <a:p>
            <a:pPr marL="0" indent="0">
              <a:buNone/>
            </a:pPr>
            <a:r>
              <a:rPr lang="en-US" altLang="zh-TW" dirty="0"/>
              <a:t>       3-4 Projection Matrix</a:t>
            </a:r>
          </a:p>
          <a:p>
            <a:pPr marL="0" indent="0">
              <a:buNone/>
            </a:pPr>
            <a:r>
              <a:rPr lang="en-US" altLang="zh-TW" dirty="0"/>
              <a:t>       3-5 Viewport Matrix</a:t>
            </a:r>
          </a:p>
          <a:p>
            <a:pPr marL="0" indent="0">
              <a:buNone/>
            </a:pPr>
            <a:r>
              <a:rPr lang="en-US" altLang="zh-TW" dirty="0"/>
              <a:t>       3-6 Matrix Stack Mechanism</a:t>
            </a:r>
          </a:p>
          <a:p>
            <a:pPr marL="0" indent="0">
              <a:buNone/>
            </a:pPr>
            <a:r>
              <a:rPr lang="en-US" altLang="zh-TW" dirty="0"/>
              <a:t>       3-7 </a:t>
            </a:r>
            <a:r>
              <a:rPr lang="en-US" altLang="zh-TW" dirty="0" smtClean="0"/>
              <a:t>Homework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Reference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681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993D13-2CBB-464B-90C7-662B8F01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3-7 Homework 1 </a:t>
            </a:r>
            <a:r>
              <a:rPr lang="en-US" altLang="zh-TW" b="1" dirty="0" smtClean="0">
                <a:latin typeface="+mn-lt"/>
              </a:rPr>
              <a:t>(</a:t>
            </a:r>
            <a:r>
              <a:rPr lang="zh-TW" altLang="en-US" b="1" dirty="0" smtClean="0">
                <a:latin typeface="+mn-lt"/>
              </a:rPr>
              <a:t>相對位置</a:t>
            </a:r>
            <a:r>
              <a:rPr lang="en-US" altLang="zh-TW" b="1" dirty="0" smtClean="0">
                <a:latin typeface="+mn-lt"/>
              </a:rPr>
              <a:t>)</a:t>
            </a:r>
            <a:endParaRPr lang="zh-TW" altLang="en-US" b="1" dirty="0">
              <a:latin typeface="+mn-lt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57" y="2039267"/>
            <a:ext cx="965913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94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993D13-2CBB-464B-90C7-662B8F01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3-7 Homework 1 </a:t>
            </a:r>
            <a:r>
              <a:rPr lang="en-US" altLang="zh-TW" b="1" dirty="0" smtClean="0">
                <a:latin typeface="+mn-lt"/>
              </a:rPr>
              <a:t>(</a:t>
            </a:r>
            <a:r>
              <a:rPr lang="zh-TW" altLang="en-US" b="1" dirty="0" smtClean="0">
                <a:latin typeface="+mn-lt"/>
              </a:rPr>
              <a:t>配分</a:t>
            </a:r>
            <a:r>
              <a:rPr lang="en-US" altLang="zh-TW" b="1" dirty="0" smtClean="0">
                <a:latin typeface="+mn-lt"/>
              </a:rPr>
              <a:t>)</a:t>
            </a:r>
            <a:endParaRPr lang="zh-TW" altLang="en-US" b="1" dirty="0">
              <a:latin typeface="+mn-lt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Enable </a:t>
            </a:r>
            <a:r>
              <a:rPr lang="en-US" altLang="zh-TW" dirty="0" err="1"/>
              <a:t>DepthTest</a:t>
            </a:r>
            <a:r>
              <a:rPr lang="en-US" altLang="zh-TW" dirty="0"/>
              <a:t> (</a:t>
            </a:r>
            <a:r>
              <a:rPr lang="en-US" altLang="zh-TW" dirty="0" smtClean="0"/>
              <a:t>5%)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Add </a:t>
            </a:r>
            <a:r>
              <a:rPr lang="en-US" altLang="zh-TW" dirty="0"/>
              <a:t>lighting, Viewport Matrix, Projection Matrix and </a:t>
            </a:r>
            <a:r>
              <a:rPr lang="en-US" altLang="zh-TW" dirty="0" err="1"/>
              <a:t>ModelView</a:t>
            </a:r>
            <a:r>
              <a:rPr lang="en-US" altLang="zh-TW" dirty="0"/>
              <a:t> Matrix (</a:t>
            </a:r>
            <a:r>
              <a:rPr lang="en-US" altLang="zh-TW" dirty="0" smtClean="0"/>
              <a:t>10%)</a:t>
            </a:r>
          </a:p>
          <a:p>
            <a:pPr marL="292608" lvl="1" indent="0">
              <a:buNone/>
            </a:pPr>
            <a:r>
              <a:rPr lang="en-US" altLang="zh-TW" dirty="0" smtClean="0"/>
              <a:t>	 </a:t>
            </a:r>
            <a:r>
              <a:rPr lang="en-US" altLang="zh-TW" dirty="0"/>
              <a:t>(light is correct (</a:t>
            </a:r>
            <a:r>
              <a:rPr lang="en-US" altLang="zh-TW" dirty="0" smtClean="0"/>
              <a:t>5%) </a:t>
            </a:r>
            <a:r>
              <a:rPr lang="en-US" altLang="zh-TW" dirty="0"/>
              <a:t>/ </a:t>
            </a:r>
            <a:r>
              <a:rPr lang="en-US" altLang="zh-TW" dirty="0" err="1"/>
              <a:t>glMatrixMode</a:t>
            </a:r>
            <a:r>
              <a:rPr lang="en-US" altLang="zh-TW" dirty="0"/>
              <a:t> is correct (</a:t>
            </a:r>
            <a:r>
              <a:rPr lang="en-US" altLang="zh-TW" dirty="0" smtClean="0"/>
              <a:t>5%))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Draw Basis (25%)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Load model (5%)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translate </a:t>
            </a:r>
            <a:r>
              <a:rPr lang="en-US" altLang="zh-TW" dirty="0"/>
              <a:t>(</a:t>
            </a:r>
            <a:r>
              <a:rPr lang="en-US" altLang="zh-TW" dirty="0" smtClean="0"/>
              <a:t>5%) /rotate </a:t>
            </a:r>
            <a:r>
              <a:rPr lang="en-US" altLang="zh-TW" dirty="0"/>
              <a:t>(</a:t>
            </a:r>
            <a:r>
              <a:rPr lang="en-US" altLang="zh-TW" dirty="0" smtClean="0"/>
              <a:t>5%) / scale </a:t>
            </a:r>
            <a:r>
              <a:rPr lang="en-US" altLang="zh-TW" dirty="0"/>
              <a:t>(</a:t>
            </a:r>
            <a:r>
              <a:rPr lang="en-US" altLang="zh-TW" dirty="0" smtClean="0"/>
              <a:t>5%) </a:t>
            </a:r>
            <a:r>
              <a:rPr lang="en-US" altLang="zh-TW" dirty="0" smtClean="0">
                <a:solidFill>
                  <a:srgbClr val="FF0000"/>
                </a:solidFill>
              </a:rPr>
              <a:t>all </a:t>
            </a:r>
            <a:r>
              <a:rPr lang="en-US" altLang="zh-TW" dirty="0">
                <a:solidFill>
                  <a:srgbClr val="FF0000"/>
                </a:solidFill>
              </a:rPr>
              <a:t>correct (</a:t>
            </a:r>
            <a:r>
              <a:rPr lang="en-US" altLang="zh-TW" dirty="0" smtClean="0">
                <a:solidFill>
                  <a:srgbClr val="FF0000"/>
                </a:solidFill>
              </a:rPr>
              <a:t>20%)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Demo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問問題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改</a:t>
            </a:r>
            <a:r>
              <a:rPr lang="en-US" altLang="zh-TW" dirty="0" smtClean="0"/>
              <a:t>code (</a:t>
            </a:r>
            <a:r>
              <a:rPr lang="en-US" altLang="zh-TW" dirty="0"/>
              <a:t>20%) 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#</a:t>
            </a:r>
            <a:r>
              <a:rPr lang="zh-TW" altLang="en-US" dirty="0"/>
              <a:t>加分 </a:t>
            </a:r>
            <a:r>
              <a:rPr lang="en-US" altLang="zh-TW" dirty="0"/>
              <a:t>Set the keyboard control (</a:t>
            </a:r>
            <a:r>
              <a:rPr lang="en-US" altLang="zh-TW" dirty="0" smtClean="0"/>
              <a:t>5%) </a:t>
            </a:r>
            <a:r>
              <a:rPr lang="en-US" altLang="zh-TW" dirty="0"/>
              <a:t>rotate camera/ object or some what..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5874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993D13-2CBB-464B-90C7-662B8F01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3-7 Homework 1 </a:t>
            </a:r>
            <a:r>
              <a:rPr lang="en-US" altLang="zh-TW" b="1" dirty="0" smtClean="0">
                <a:latin typeface="+mn-lt"/>
              </a:rPr>
              <a:t>(</a:t>
            </a:r>
            <a:r>
              <a:rPr lang="zh-TW" altLang="en-US" b="1" dirty="0" smtClean="0">
                <a:latin typeface="+mn-lt"/>
              </a:rPr>
              <a:t>繳交規則</a:t>
            </a:r>
            <a:r>
              <a:rPr lang="en-US" altLang="zh-TW" b="1" dirty="0" smtClean="0">
                <a:latin typeface="+mn-lt"/>
              </a:rPr>
              <a:t>)</a:t>
            </a:r>
            <a:endParaRPr lang="zh-TW" altLang="en-US" b="1" dirty="0">
              <a:latin typeface="+mn-lt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err="1" smtClean="0"/>
              <a:t>DeadLine</a:t>
            </a:r>
            <a:r>
              <a:rPr lang="en-US" altLang="zh-TW" sz="2400" dirty="0" smtClean="0"/>
              <a:t>: 2020/ 10 / </a:t>
            </a:r>
            <a:r>
              <a:rPr lang="en-US" altLang="zh-TW" sz="2400" dirty="0" smtClean="0">
                <a:solidFill>
                  <a:srgbClr val="FF0000"/>
                </a:solidFill>
              </a:rPr>
              <a:t>26</a:t>
            </a:r>
            <a:r>
              <a:rPr lang="en-US" altLang="zh-TW" sz="2400" dirty="0" smtClean="0"/>
              <a:t>  23: 59:59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Penalty of </a:t>
            </a:r>
            <a:r>
              <a:rPr lang="en-US" altLang="zh-TW" sz="2400" dirty="0" smtClean="0"/>
              <a:t>10% </a:t>
            </a:r>
            <a:r>
              <a:rPr lang="en-US" altLang="zh-TW" sz="2400" dirty="0"/>
              <a:t>of the </a:t>
            </a:r>
            <a:r>
              <a:rPr lang="en-US" altLang="zh-TW" sz="2400" dirty="0" smtClean="0"/>
              <a:t>value </a:t>
            </a:r>
            <a:r>
              <a:rPr lang="en-US" altLang="zh-TW" sz="2400" dirty="0"/>
              <a:t>of the assignment per late </a:t>
            </a:r>
            <a:r>
              <a:rPr lang="en-US" altLang="zh-TW" sz="2400" dirty="0" smtClean="0"/>
              <a:t>week.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If you submit your homework late, the score will be discounted.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between (</a:t>
            </a:r>
            <a:r>
              <a:rPr lang="en-US" altLang="zh-TW" sz="2200" dirty="0" smtClean="0"/>
              <a:t>10/27 - 11/2) </a:t>
            </a:r>
            <a:r>
              <a:rPr lang="en-US" altLang="zh-TW" sz="2200" dirty="0"/>
              <a:t>: Your final score * 0.9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between (</a:t>
            </a:r>
            <a:r>
              <a:rPr lang="en-US" altLang="zh-TW" sz="2200" dirty="0" smtClean="0"/>
              <a:t>11/3 - 11/9) </a:t>
            </a:r>
            <a:r>
              <a:rPr lang="en-US" altLang="zh-TW" sz="2200" dirty="0"/>
              <a:t>: Your final score * 0.8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after </a:t>
            </a:r>
            <a:r>
              <a:rPr lang="en-US" altLang="zh-TW" sz="2200" dirty="0" smtClean="0"/>
              <a:t>11/9 </a:t>
            </a:r>
            <a:r>
              <a:rPr lang="en-US" altLang="zh-TW" sz="2200" dirty="0"/>
              <a:t>: Your final score * 0.7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0897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67051" y="70339"/>
            <a:ext cx="5600703" cy="354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dirty="0">
                <a:latin typeface="+mn-lt"/>
                <a:ea typeface="+mn-ea"/>
              </a:rPr>
              <a:t>Reference</a:t>
            </a:r>
          </a:p>
        </p:txBody>
      </p:sp>
      <p:sp>
        <p:nvSpPr>
          <p:cNvPr id="4" name="矩形 3"/>
          <p:cNvSpPr/>
          <p:nvPr/>
        </p:nvSpPr>
        <p:spPr>
          <a:xfrm>
            <a:off x="442909" y="1301234"/>
            <a:ext cx="5767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https://www.khronos.org/registry/OpenGL-Refpages/gl2.1/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2909" y="1978242"/>
            <a:ext cx="258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https://learnopengl.com/</a:t>
            </a:r>
            <a:endParaRPr lang="en-US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442909" y="2760785"/>
            <a:ext cx="488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http://opengl.czweb.org/ch03/031-034.html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43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49569" y="2356338"/>
            <a:ext cx="9836834" cy="1282974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b="1" dirty="0">
                <a:latin typeface="+mn-lt"/>
              </a:rPr>
              <a:t>1.BASIC</a:t>
            </a:r>
            <a:r>
              <a:rPr lang="zh-TW" altLang="en-US" sz="6000" b="1" dirty="0">
                <a:latin typeface="+mn-lt"/>
              </a:rPr>
              <a:t> </a:t>
            </a:r>
            <a:r>
              <a:rPr lang="en-US" altLang="zh-TW" sz="6000" b="1" dirty="0">
                <a:latin typeface="+mn-lt"/>
              </a:rPr>
              <a:t>GLUT</a:t>
            </a:r>
            <a:br>
              <a:rPr lang="en-US" altLang="zh-TW" sz="6000" b="1" dirty="0">
                <a:latin typeface="+mn-lt"/>
              </a:rPr>
            </a:br>
            <a:r>
              <a:rPr lang="en-US" altLang="zh-TW" sz="2200" dirty="0">
                <a:latin typeface="+mn-lt"/>
              </a:rPr>
              <a:t>About </a:t>
            </a:r>
            <a:r>
              <a:rPr lang="en-US" altLang="zh-TW" sz="2200" b="1" dirty="0">
                <a:solidFill>
                  <a:srgbClr val="0070C0"/>
                </a:solidFill>
                <a:latin typeface="+mn-lt"/>
              </a:rPr>
              <a:t>main() </a:t>
            </a:r>
            <a:r>
              <a:rPr lang="en-US" altLang="zh-TW" sz="2200" dirty="0">
                <a:latin typeface="+mn-lt"/>
              </a:rPr>
              <a:t>function in basicDraw.cpp  </a:t>
            </a:r>
            <a:endParaRPr lang="zh-TW" altLang="en-US" sz="2200" dirty="0">
              <a:latin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C79A1-9D42-4D75-ABF2-BD44F738ED3E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20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456951E-ABE7-44E7-8342-3DC96A8C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1-1 Document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131607E-C44F-4581-86D8-0A6E73D85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https://www.opengl.org/resources/libraries/glut/spec3/spec3.html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5EA14FDC-F552-4D47-8344-56830074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50" y="2592154"/>
            <a:ext cx="6560598" cy="319365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788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456951E-ABE7-44E7-8342-3DC96A8C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1-2 OpenGL Architecture</a:t>
            </a:r>
            <a:endParaRPr lang="zh-TW" altLang="en-US" b="1" dirty="0"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66" y="2063262"/>
            <a:ext cx="7791450" cy="39624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30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C89E1C5-2CAE-4C5B-9807-110F2EE0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1-3 Initialization and window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FFE8F8C-788D-4408-912D-8EB96648F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void </a:t>
            </a:r>
            <a:r>
              <a:rPr lang="en-US" altLang="zh-TW" b="1" dirty="0" err="1">
                <a:solidFill>
                  <a:srgbClr val="0070C0"/>
                </a:solidFill>
              </a:rPr>
              <a:t>glutInit</a:t>
            </a:r>
            <a:r>
              <a:rPr lang="en-US" altLang="zh-TW" dirty="0"/>
              <a:t>(int* </a:t>
            </a:r>
            <a:r>
              <a:rPr lang="en-US" altLang="zh-TW" dirty="0" err="1"/>
              <a:t>argc</a:t>
            </a:r>
            <a:r>
              <a:rPr lang="en-US" altLang="zh-TW" dirty="0"/>
              <a:t>, char **</a:t>
            </a:r>
            <a:r>
              <a:rPr lang="en-US" altLang="zh-TW" dirty="0" err="1"/>
              <a:t>argv</a:t>
            </a:r>
            <a:r>
              <a:rPr lang="en-US" altLang="zh-TW" dirty="0"/>
              <a:t>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Initialize the GLUT library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Should be called before any GLUT functions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void </a:t>
            </a:r>
            <a:r>
              <a:rPr lang="en-US" altLang="zh-TW" b="1" dirty="0" err="1">
                <a:solidFill>
                  <a:srgbClr val="0070C0"/>
                </a:solidFill>
              </a:rPr>
              <a:t>glutInitDisplayMode</a:t>
            </a:r>
            <a:r>
              <a:rPr lang="en-US" altLang="zh-TW" dirty="0"/>
              <a:t>(unsigned int mode); (</a:t>
            </a:r>
            <a:r>
              <a:rPr lang="en-US" altLang="zh-TW" dirty="0">
                <a:solidFill>
                  <a:srgbClr val="FF0000"/>
                </a:solidFill>
              </a:rPr>
              <a:t>Red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are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commonly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used parameters</a:t>
            </a:r>
            <a:r>
              <a:rPr lang="en-US" altLang="zh-TW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Specify a display mode for windows created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Color: </a:t>
            </a:r>
            <a:r>
              <a:rPr lang="en-US" altLang="zh-TW" dirty="0">
                <a:solidFill>
                  <a:srgbClr val="FF0000"/>
                </a:solidFill>
              </a:rPr>
              <a:t>GLUT_RGBA</a:t>
            </a:r>
            <a:r>
              <a:rPr lang="en-US" altLang="zh-TW" dirty="0"/>
              <a:t>, GLUT_RGB or GLUT_INDEX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Framebuffer: GLUT_SINGLE or </a:t>
            </a:r>
            <a:r>
              <a:rPr lang="en-US" altLang="zh-TW" dirty="0">
                <a:solidFill>
                  <a:srgbClr val="FF0000"/>
                </a:solidFill>
              </a:rPr>
              <a:t>GLUT_DOUBLE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Buffer: GLUT_DEPTH, GLUT_STENCIL and GLUT_ACCUM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E59A916F-4D8D-4839-8135-12FD8FEB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031" y="3570395"/>
            <a:ext cx="4126558" cy="328760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17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C89E1C5-2CAE-4C5B-9807-110F2EE0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1-3 Initialization and window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FFE8F8C-788D-4408-912D-8EB96648F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void </a:t>
            </a:r>
            <a:r>
              <a:rPr lang="en-US" altLang="zh-TW" b="1" dirty="0" err="1">
                <a:solidFill>
                  <a:srgbClr val="0070C0"/>
                </a:solidFill>
              </a:rPr>
              <a:t>glutInitWindowSize</a:t>
            </a:r>
            <a:r>
              <a:rPr lang="en-US" altLang="zh-TW" dirty="0"/>
              <a:t>(int width, int height);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Set the initial window size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void </a:t>
            </a:r>
            <a:r>
              <a:rPr lang="en-US" altLang="zh-TW" b="1" dirty="0" err="1">
                <a:solidFill>
                  <a:srgbClr val="0070C0"/>
                </a:solidFill>
              </a:rPr>
              <a:t>glutInitWindowPosition</a:t>
            </a:r>
            <a:r>
              <a:rPr lang="en-US" altLang="zh-TW" dirty="0"/>
              <a:t>(int x, int y);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Set the initial window 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The actual position is left to the window system to determine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int </a:t>
            </a:r>
            <a:r>
              <a:rPr lang="en-US" altLang="zh-TW" b="1" dirty="0" err="1">
                <a:solidFill>
                  <a:srgbClr val="0070C0"/>
                </a:solidFill>
              </a:rPr>
              <a:t>glutCreateWindow</a:t>
            </a:r>
            <a:r>
              <a:rPr lang="en-US" altLang="zh-TW" dirty="0"/>
              <a:t>(char *name);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Create and open a window with previous settings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63A0273-0382-42FF-9C17-DAF2BAEF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00" y="1777838"/>
            <a:ext cx="4160376" cy="332276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C9C79A1-9D42-4D75-ABF2-BD44F738ED3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49657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</TotalTime>
  <Words>2376</Words>
  <Application>Microsoft Office PowerPoint</Application>
  <PresentationFormat>寬螢幕</PresentationFormat>
  <Paragraphs>509</Paragraphs>
  <Slides>43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1" baseType="lpstr">
      <vt:lpstr>等线</vt:lpstr>
      <vt:lpstr>新細明體</vt:lpstr>
      <vt:lpstr>Agency FB</vt:lpstr>
      <vt:lpstr>Calibri</vt:lpstr>
      <vt:lpstr>Calibri Light</vt:lpstr>
      <vt:lpstr>Trebuchet MS</vt:lpstr>
      <vt:lpstr>Wingdings</vt:lpstr>
      <vt:lpstr>回顧</vt:lpstr>
      <vt:lpstr>PowerPoint 簡報</vt:lpstr>
      <vt:lpstr>Outline</vt:lpstr>
      <vt:lpstr>Outline</vt:lpstr>
      <vt:lpstr>Outline</vt:lpstr>
      <vt:lpstr>1.BASIC GLUT About main() function in basicDraw.cpp  </vt:lpstr>
      <vt:lpstr>1-1 Document</vt:lpstr>
      <vt:lpstr>1-2 OpenGL Architecture</vt:lpstr>
      <vt:lpstr>1-3 Initialization and window</vt:lpstr>
      <vt:lpstr>1-3 Initialization and window</vt:lpstr>
      <vt:lpstr>1-3 Initialization and window</vt:lpstr>
      <vt:lpstr>1-4 Callback Registration</vt:lpstr>
      <vt:lpstr>1-4 Callback Registration</vt:lpstr>
      <vt:lpstr> 1-5 Geometric Object Rendering</vt:lpstr>
      <vt:lpstr> 1-6 Beginning Event Processing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OpenGL-Transform                          How to rotate the planet in OpenGL?</vt:lpstr>
      <vt:lpstr>3-1 Overview</vt:lpstr>
      <vt:lpstr>3-2 ModelView Matrix</vt:lpstr>
      <vt:lpstr>3-3 Modeling Transformation</vt:lpstr>
      <vt:lpstr>3-3 Modeling Transformation</vt:lpstr>
      <vt:lpstr>3-3 Modeling Transformation</vt:lpstr>
      <vt:lpstr>3-3 Modeling Transformation</vt:lpstr>
      <vt:lpstr>3-4 Projection Matrix --- Perspective Projection</vt:lpstr>
      <vt:lpstr>3-4 Projection Matrix --- Orthographic Projection</vt:lpstr>
      <vt:lpstr>3-5 Viewport Matrix</vt:lpstr>
      <vt:lpstr>3-6 Matrix Stack Mechanism</vt:lpstr>
      <vt:lpstr>3-7 Homework 1 - Music Box </vt:lpstr>
      <vt:lpstr>3-7 Homework 1</vt:lpstr>
      <vt:lpstr>3-7 Homework 1 (Basis)</vt:lpstr>
      <vt:lpstr>3-7 Homework 1 (相對位置)</vt:lpstr>
      <vt:lpstr>3-7 Homework 1 (配分)</vt:lpstr>
      <vt:lpstr>3-7 Homework 1 (繳交規則)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兆宇 黃</dc:creator>
  <cp:lastModifiedBy>林陽</cp:lastModifiedBy>
  <cp:revision>93</cp:revision>
  <dcterms:created xsi:type="dcterms:W3CDTF">2019-09-17T16:21:38Z</dcterms:created>
  <dcterms:modified xsi:type="dcterms:W3CDTF">2020-10-09T18:00:32Z</dcterms:modified>
</cp:coreProperties>
</file>